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 name="Picture 2" descr="tmpgwwoz_pu.jpg"/>
          <p:cNvPicPr>
            <a:picLocks noChangeAspect="1"/>
          </p:cNvPicPr>
          <p:nvPr/>
        </p:nvPicPr>
        <p:blipFill>
          <a:blip r:embed="rId2"/>
          <a:stretch>
            <a:fillRect/>
          </a:stretch>
        </p:blipFill>
        <p:spPr>
          <a:xfrm>
            <a:off x="1280160" y="2468880"/>
            <a:ext cx="2377440" cy="2377440"/>
          </a:xfrm>
          <a:prstGeom prst="rect">
            <a:avLst/>
          </a:prstGeom>
        </p:spPr>
      </p:pic>
      <p:sp>
        <p:nvSpPr>
          <p:cNvPr id="4" name="TextBox 3"/>
          <p:cNvSpPr txBox="1"/>
          <p:nvPr/>
        </p:nvSpPr>
        <p:spPr>
          <a:xfrm>
            <a:off x="4206240" y="1417320"/>
            <a:ext cx="7528255" cy="320040"/>
          </a:xfrm>
          <a:prstGeom prst="rect">
            <a:avLst/>
          </a:prstGeom>
          <a:noFill/>
        </p:spPr>
        <p:txBody>
          <a:bodyPr wrap="square">
            <a:spAutoFit/>
          </a:bodyPr>
          <a:lstStyle/>
          <a:p>
            <a:pPr algn="l">
              <a:defRPr sz="1300" b="1">
                <a:solidFill>
                  <a:srgbClr val="C8D0DE"/>
                </a:solidFill>
              </a:defRPr>
            </a:pPr>
            <a:r>
              <a:t>IHR ANSPRECHPARTNER</a:t>
            </a:r>
          </a:p>
        </p:txBody>
      </p:sp>
      <p:sp>
        <p:nvSpPr>
          <p:cNvPr id="5" name="TextBox 4"/>
          <p:cNvSpPr txBox="1"/>
          <p:nvPr/>
        </p:nvSpPr>
        <p:spPr>
          <a:xfrm>
            <a:off x="4206240" y="1783080"/>
            <a:ext cx="7528255" cy="868680"/>
          </a:xfrm>
          <a:prstGeom prst="rect">
            <a:avLst/>
          </a:prstGeom>
          <a:noFill/>
        </p:spPr>
        <p:txBody>
          <a:bodyPr wrap="square">
            <a:spAutoFit/>
          </a:bodyPr>
          <a:lstStyle/>
          <a:p>
            <a:pPr algn="l">
              <a:defRPr sz="4000" b="1">
                <a:solidFill>
                  <a:srgbClr val="FFFFFF"/>
                </a:solidFill>
              </a:defRPr>
            </a:pPr>
            <a:r>
              <a:t>Robin Böcker</a:t>
            </a:r>
          </a:p>
        </p:txBody>
      </p:sp>
      <p:sp>
        <p:nvSpPr>
          <p:cNvPr id="6" name="TextBox 5"/>
          <p:cNvSpPr txBox="1"/>
          <p:nvPr/>
        </p:nvSpPr>
        <p:spPr>
          <a:xfrm>
            <a:off x="4206240" y="2697480"/>
            <a:ext cx="7528255" cy="365760"/>
          </a:xfrm>
          <a:prstGeom prst="rect">
            <a:avLst/>
          </a:prstGeom>
          <a:noFill/>
        </p:spPr>
        <p:txBody>
          <a:bodyPr wrap="square">
            <a:spAutoFit/>
          </a:bodyPr>
          <a:lstStyle/>
          <a:p>
            <a:pPr algn="l">
              <a:defRPr sz="1700" b="0">
                <a:solidFill>
                  <a:srgbClr val="C8D0DE"/>
                </a:solidFill>
              </a:defRPr>
            </a:pPr>
            <a:r>
              <a:t>Direktor Immobilienvertrieb</a:t>
            </a:r>
          </a:p>
        </p:txBody>
      </p:sp>
      <p:sp>
        <p:nvSpPr>
          <p:cNvPr id="7" name="TextBox 6"/>
          <p:cNvSpPr txBox="1"/>
          <p:nvPr/>
        </p:nvSpPr>
        <p:spPr>
          <a:xfrm>
            <a:off x="4206240" y="3127248"/>
            <a:ext cx="7528255" cy="320040"/>
          </a:xfrm>
          <a:prstGeom prst="rect">
            <a:avLst/>
          </a:prstGeom>
          <a:noFill/>
        </p:spPr>
        <p:txBody>
          <a:bodyPr wrap="square">
            <a:spAutoFit/>
          </a:bodyPr>
          <a:lstStyle/>
          <a:p>
            <a:pPr algn="l">
              <a:defRPr sz="1300" b="0">
                <a:solidFill>
                  <a:srgbClr val="A8B3C8"/>
                </a:solidFill>
              </a:defRPr>
            </a:pPr>
            <a:r>
              <a:t>Immobilienkaufmann (IHK)  ·  Selbstständiger Immobilienpartner</a:t>
            </a:r>
          </a:p>
        </p:txBody>
      </p:sp>
      <p:sp>
        <p:nvSpPr>
          <p:cNvPr id="8" name="Rectangle 7"/>
          <p:cNvSpPr/>
          <p:nvPr/>
        </p:nvSpPr>
        <p:spPr>
          <a:xfrm>
            <a:off x="4206240" y="3611880"/>
            <a:ext cx="5943600" cy="15000"/>
          </a:xfrm>
          <a:prstGeom prst="rect">
            <a:avLst/>
          </a:prstGeom>
          <a:solidFill>
            <a:srgbClr val="556B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206240" y="3840480"/>
            <a:ext cx="914400" cy="329184"/>
          </a:xfrm>
          <a:prstGeom prst="rect">
            <a:avLst/>
          </a:prstGeom>
          <a:noFill/>
        </p:spPr>
        <p:txBody>
          <a:bodyPr wrap="square">
            <a:spAutoFit/>
          </a:bodyPr>
          <a:lstStyle/>
          <a:p>
            <a:pPr algn="l">
              <a:defRPr sz="1200" b="0">
                <a:solidFill>
                  <a:srgbClr val="A8B3C8"/>
                </a:solidFill>
              </a:defRPr>
            </a:pPr>
            <a:r>
              <a:t>Mobil</a:t>
            </a:r>
          </a:p>
        </p:txBody>
      </p:sp>
      <p:sp>
        <p:nvSpPr>
          <p:cNvPr id="10" name="TextBox 9"/>
          <p:cNvSpPr txBox="1"/>
          <p:nvPr/>
        </p:nvSpPr>
        <p:spPr>
          <a:xfrm>
            <a:off x="5212080" y="3840480"/>
            <a:ext cx="5760720" cy="329184"/>
          </a:xfrm>
          <a:prstGeom prst="rect">
            <a:avLst/>
          </a:prstGeom>
          <a:noFill/>
        </p:spPr>
        <p:txBody>
          <a:bodyPr wrap="square">
            <a:spAutoFit/>
          </a:bodyPr>
          <a:lstStyle/>
          <a:p>
            <a:pPr algn="l">
              <a:defRPr sz="1400" b="1">
                <a:solidFill>
                  <a:srgbClr val="FFFFFF"/>
                </a:solidFill>
              </a:defRPr>
            </a:pPr>
            <a:r>
              <a:t>0151 54228455</a:t>
            </a:r>
          </a:p>
        </p:txBody>
      </p:sp>
      <p:sp>
        <p:nvSpPr>
          <p:cNvPr id="11" name="TextBox 10"/>
          <p:cNvSpPr txBox="1"/>
          <p:nvPr/>
        </p:nvSpPr>
        <p:spPr>
          <a:xfrm>
            <a:off x="4206240" y="4251960"/>
            <a:ext cx="914400" cy="329184"/>
          </a:xfrm>
          <a:prstGeom prst="rect">
            <a:avLst/>
          </a:prstGeom>
          <a:noFill/>
        </p:spPr>
        <p:txBody>
          <a:bodyPr wrap="square">
            <a:spAutoFit/>
          </a:bodyPr>
          <a:lstStyle/>
          <a:p>
            <a:pPr algn="l">
              <a:defRPr sz="1200" b="0">
                <a:solidFill>
                  <a:srgbClr val="A8B3C8"/>
                </a:solidFill>
              </a:defRPr>
            </a:pPr>
            <a:r>
              <a:t>E-Mail</a:t>
            </a:r>
          </a:p>
        </p:txBody>
      </p:sp>
      <p:sp>
        <p:nvSpPr>
          <p:cNvPr id="12" name="TextBox 11"/>
          <p:cNvSpPr txBox="1"/>
          <p:nvPr/>
        </p:nvSpPr>
        <p:spPr>
          <a:xfrm>
            <a:off x="5212080" y="4251960"/>
            <a:ext cx="5760720" cy="329184"/>
          </a:xfrm>
          <a:prstGeom prst="rect">
            <a:avLst/>
          </a:prstGeom>
          <a:noFill/>
        </p:spPr>
        <p:txBody>
          <a:bodyPr wrap="square">
            <a:spAutoFit/>
          </a:bodyPr>
          <a:lstStyle/>
          <a:p>
            <a:pPr algn="l">
              <a:defRPr sz="1400" b="1">
                <a:solidFill>
                  <a:srgbClr val="FFFFFF"/>
                </a:solidFill>
              </a:defRPr>
            </a:pPr>
            <a:r>
              <a:t>robin.boecker@db.com</a:t>
            </a:r>
          </a:p>
        </p:txBody>
      </p:sp>
      <p:sp>
        <p:nvSpPr>
          <p:cNvPr id="13" name="TextBox 12"/>
          <p:cNvSpPr txBox="1"/>
          <p:nvPr/>
        </p:nvSpPr>
        <p:spPr>
          <a:xfrm>
            <a:off x="4206240" y="4663440"/>
            <a:ext cx="914400" cy="329184"/>
          </a:xfrm>
          <a:prstGeom prst="rect">
            <a:avLst/>
          </a:prstGeom>
          <a:noFill/>
        </p:spPr>
        <p:txBody>
          <a:bodyPr wrap="square">
            <a:spAutoFit/>
          </a:bodyPr>
          <a:lstStyle/>
          <a:p>
            <a:pPr algn="l">
              <a:defRPr sz="1200" b="0">
                <a:solidFill>
                  <a:srgbClr val="A8B3C8"/>
                </a:solidFill>
              </a:defRPr>
            </a:pPr>
            <a:r>
              <a:t>Web</a:t>
            </a:r>
          </a:p>
        </p:txBody>
      </p:sp>
      <p:sp>
        <p:nvSpPr>
          <p:cNvPr id="14" name="TextBox 13"/>
          <p:cNvSpPr txBox="1"/>
          <p:nvPr/>
        </p:nvSpPr>
        <p:spPr>
          <a:xfrm>
            <a:off x="5212080" y="4663440"/>
            <a:ext cx="5760720" cy="329184"/>
          </a:xfrm>
          <a:prstGeom prst="rect">
            <a:avLst/>
          </a:prstGeom>
          <a:noFill/>
        </p:spPr>
        <p:txBody>
          <a:bodyPr wrap="square">
            <a:spAutoFit/>
          </a:bodyPr>
          <a:lstStyle/>
          <a:p>
            <a:pPr algn="l">
              <a:defRPr sz="1400" b="1">
                <a:solidFill>
                  <a:srgbClr val="FFFFFF"/>
                </a:solidFill>
              </a:defRPr>
            </a:pPr>
            <a:r>
              <a:t>www.deutsche-bank-immobilien.de</a:t>
            </a:r>
          </a:p>
        </p:txBody>
      </p:sp>
      <p:sp>
        <p:nvSpPr>
          <p:cNvPr id="15" name="TextBox 14"/>
          <p:cNvSpPr txBox="1"/>
          <p:nvPr/>
        </p:nvSpPr>
        <p:spPr>
          <a:xfrm>
            <a:off x="4206240" y="5989320"/>
            <a:ext cx="7528255" cy="640080"/>
          </a:xfrm>
          <a:prstGeom prst="rect">
            <a:avLst/>
          </a:prstGeom>
          <a:noFill/>
        </p:spPr>
        <p:txBody>
          <a:bodyPr wrap="square">
            <a:spAutoFit/>
          </a:bodyPr>
          <a:lstStyle/>
          <a:p>
            <a:pPr algn="l">
              <a:defRPr sz="1100" b="0">
                <a:solidFill>
                  <a:srgbClr val="8A9BB3"/>
                </a:solidFill>
              </a:defRPr>
            </a:pPr>
            <a:r>
              <a:t>Deutsche Bank Immobilien GmbH</a:t>
            </a:r>
          </a:p>
          <a:p>
            <a:pPr algn="l">
              <a:defRPr sz="1100" b="0">
                <a:solidFill>
                  <a:srgbClr val="8A9BB3"/>
                </a:solidFill>
              </a:defRPr>
            </a:pPr>
            <a:r>
              <a:t>DI Rhein/Berg. Land</a:t>
            </a:r>
          </a:p>
          <a:p>
            <a:pPr algn="l">
              <a:defRPr sz="1100" b="0">
                <a:solidFill>
                  <a:srgbClr val="8A9BB3"/>
                </a:solidFill>
              </a:defRPr>
            </a:pPr>
            <a:r>
              <a:t>Am blauen Stein 5  ·  46509 Xanten</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AMTLICHE LIEGENSCHAFTSAUSKUNFT</a:t>
            </a:r>
          </a:p>
        </p:txBody>
      </p:sp>
      <p:pic>
        <p:nvPicPr>
          <p:cNvPr id="3" name="Picture 2" descr="sachdaten_blatt_20260616_125046.png"/>
          <p:cNvPicPr>
            <a:picLocks noChangeAspect="1"/>
          </p:cNvPicPr>
          <p:nvPr/>
        </p:nvPicPr>
        <p:blipFill>
          <a:blip r:embed="rId2"/>
          <a:stretch>
            <a:fillRect/>
          </a:stretch>
        </p:blipFill>
        <p:spPr>
          <a:xfrm>
            <a:off x="365760" y="1463040"/>
            <a:ext cx="5669280" cy="4566920"/>
          </a:xfrm>
          <a:prstGeom prst="rect">
            <a:avLst/>
          </a:prstGeom>
        </p:spPr>
      </p:pic>
      <p:pic>
        <p:nvPicPr>
          <p:cNvPr id="4" name="Picture 3" descr="luftbild_alkis_20260616_125046.jpg"/>
          <p:cNvPicPr>
            <a:picLocks noChangeAspect="1"/>
          </p:cNvPicPr>
          <p:nvPr/>
        </p:nvPicPr>
        <p:blipFill>
          <a:blip r:embed="rId3"/>
          <a:stretch>
            <a:fillRect/>
          </a:stretch>
        </p:blipFill>
        <p:spPr>
          <a:xfrm>
            <a:off x="6492240" y="1188720"/>
            <a:ext cx="5120640" cy="5120640"/>
          </a:xfrm>
          <a:prstGeom prst="rect">
            <a:avLst/>
          </a:prstGeom>
        </p:spPr>
      </p:pic>
      <p:sp>
        <p:nvSpPr>
          <p:cNvPr id="5" name="TextBox 4"/>
          <p:cNvSpPr txBox="1"/>
          <p:nvPr/>
        </p:nvSpPr>
        <p:spPr>
          <a:xfrm>
            <a:off x="365760" y="6446520"/>
            <a:ext cx="5669280" cy="320040"/>
          </a:xfrm>
          <a:prstGeom prst="rect">
            <a:avLst/>
          </a:prstGeom>
          <a:noFill/>
        </p:spPr>
        <p:txBody>
          <a:bodyPr wrap="square">
            <a:spAutoFit/>
          </a:bodyPr>
          <a:lstStyle/>
          <a:p>
            <a:pPr algn="l">
              <a:defRPr sz="1000" b="0">
                <a:solidFill>
                  <a:srgbClr val="555555"/>
                </a:solidFill>
              </a:defRPr>
            </a:pPr>
            <a:r>
              <a:t>Quelle: Geobasis NRW / Bezirksregierung Köln</a:t>
            </a:r>
          </a:p>
        </p:txBody>
      </p:sp>
      <p:sp>
        <p:nvSpPr>
          <p:cNvPr id="6" name="TextBox 5"/>
          <p:cNvSpPr txBox="1"/>
          <p:nvPr/>
        </p:nvSpPr>
        <p:spPr>
          <a:xfrm>
            <a:off x="6217920" y="6446520"/>
            <a:ext cx="5669280" cy="320040"/>
          </a:xfrm>
          <a:prstGeom prst="rect">
            <a:avLst/>
          </a:prstGeom>
          <a:noFill/>
        </p:spPr>
        <p:txBody>
          <a:bodyPr wrap="square">
            <a:spAutoFit/>
          </a:bodyPr>
          <a:lstStyle/>
          <a:p>
            <a:pPr algn="l">
              <a:defRPr sz="1000" b="0">
                <a:solidFill>
                  <a:srgbClr val="555555"/>
                </a:solidFill>
              </a:defRPr>
            </a:pPr>
            <a:r>
              <a:t>Luftbild + Linien: Geobasis NRW (DOP) + ALKIS-Gelb</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GELÄNDEGEFÄLLE</a:t>
            </a:r>
          </a:p>
        </p:txBody>
      </p:sp>
      <p:pic>
        <p:nvPicPr>
          <p:cNvPr id="3" name="Picture 2" descr="gefaelle_20260616_125046_poliert.jpg"/>
          <p:cNvPicPr>
            <a:picLocks noChangeAspect="1"/>
          </p:cNvPicPr>
          <p:nvPr/>
        </p:nvPicPr>
        <p:blipFill>
          <a:blip r:embed="rId2"/>
          <a:stretch>
            <a:fillRect/>
          </a:stretch>
        </p:blipFill>
        <p:spPr>
          <a:xfrm>
            <a:off x="457200" y="1234440"/>
            <a:ext cx="5120640" cy="5120640"/>
          </a:xfrm>
          <a:prstGeom prst="rect">
            <a:avLst/>
          </a:prstGeom>
        </p:spPr>
      </p:pic>
      <p:sp>
        <p:nvSpPr>
          <p:cNvPr id="4" name="Rectangle 3"/>
          <p:cNvSpPr/>
          <p:nvPr/>
        </p:nvSpPr>
        <p:spPr>
          <a:xfrm>
            <a:off x="7589520" y="1371600"/>
            <a:ext cx="4114800" cy="219456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7589520" y="1508760"/>
            <a:ext cx="4114800" cy="411480"/>
          </a:xfrm>
          <a:prstGeom prst="rect">
            <a:avLst/>
          </a:prstGeom>
          <a:noFill/>
        </p:spPr>
        <p:txBody>
          <a:bodyPr wrap="square">
            <a:spAutoFit/>
          </a:bodyPr>
          <a:lstStyle/>
          <a:p>
            <a:pPr algn="ctr">
              <a:defRPr sz="2200" b="1">
                <a:solidFill>
                  <a:srgbClr val="FFFFFF"/>
                </a:solidFill>
              </a:defRPr>
            </a:pPr>
            <a:r>
              <a:t>Gefälle</a:t>
            </a:r>
          </a:p>
        </p:txBody>
      </p:sp>
      <p:sp>
        <p:nvSpPr>
          <p:cNvPr id="6" name="TextBox 5"/>
          <p:cNvSpPr txBox="1"/>
          <p:nvPr/>
        </p:nvSpPr>
        <p:spPr>
          <a:xfrm>
            <a:off x="7589520" y="1938528"/>
            <a:ext cx="4114800" cy="292608"/>
          </a:xfrm>
          <a:prstGeom prst="rect">
            <a:avLst/>
          </a:prstGeom>
          <a:noFill/>
        </p:spPr>
        <p:txBody>
          <a:bodyPr wrap="square">
            <a:spAutoFit/>
          </a:bodyPr>
          <a:lstStyle/>
          <a:p>
            <a:pPr algn="ctr">
              <a:defRPr sz="1200" b="0">
                <a:solidFill>
                  <a:srgbClr val="C8D0DE"/>
                </a:solidFill>
              </a:defRPr>
            </a:pPr>
            <a:r>
              <a:t>von Straße bis Grundstücksende</a:t>
            </a:r>
          </a:p>
        </p:txBody>
      </p:sp>
      <p:sp>
        <p:nvSpPr>
          <p:cNvPr id="7" name="TextBox 6"/>
          <p:cNvSpPr txBox="1"/>
          <p:nvPr/>
        </p:nvSpPr>
        <p:spPr>
          <a:xfrm>
            <a:off x="7589520" y="2286000"/>
            <a:ext cx="4114800" cy="822960"/>
          </a:xfrm>
          <a:prstGeom prst="rect">
            <a:avLst/>
          </a:prstGeom>
          <a:noFill/>
        </p:spPr>
        <p:txBody>
          <a:bodyPr wrap="square">
            <a:spAutoFit/>
          </a:bodyPr>
          <a:lstStyle/>
          <a:p>
            <a:pPr algn="ctr">
              <a:defRPr sz="4000" b="1">
                <a:solidFill>
                  <a:srgbClr val="FFFFFF"/>
                </a:solidFill>
              </a:defRPr>
            </a:pPr>
            <a:r>
              <a:t>1.6 %</a:t>
            </a:r>
          </a:p>
        </p:txBody>
      </p:sp>
      <p:sp>
        <p:nvSpPr>
          <p:cNvPr id="8" name="TextBox 7"/>
          <p:cNvSpPr txBox="1"/>
          <p:nvPr/>
        </p:nvSpPr>
        <p:spPr>
          <a:xfrm>
            <a:off x="7589520" y="3154680"/>
            <a:ext cx="4114800" cy="365760"/>
          </a:xfrm>
          <a:prstGeom prst="rect">
            <a:avLst/>
          </a:prstGeom>
          <a:noFill/>
        </p:spPr>
        <p:txBody>
          <a:bodyPr wrap="square">
            <a:spAutoFit/>
          </a:bodyPr>
          <a:lstStyle/>
          <a:p>
            <a:pPr algn="ctr">
              <a:defRPr sz="1200" b="0">
                <a:solidFill>
                  <a:srgbClr val="C8D0DE"/>
                </a:solidFill>
              </a:defRPr>
            </a:pPr>
            <a:r>
              <a:t>fällt nach hinten (SW)</a:t>
            </a:r>
          </a:p>
        </p:txBody>
      </p:sp>
      <p:sp>
        <p:nvSpPr>
          <p:cNvPr id="9" name="TextBox 8"/>
          <p:cNvSpPr txBox="1"/>
          <p:nvPr/>
        </p:nvSpPr>
        <p:spPr>
          <a:xfrm>
            <a:off x="7589520" y="3886200"/>
            <a:ext cx="2194560" cy="457200"/>
          </a:xfrm>
          <a:prstGeom prst="rect">
            <a:avLst/>
          </a:prstGeom>
          <a:noFill/>
        </p:spPr>
        <p:txBody>
          <a:bodyPr wrap="square">
            <a:spAutoFit/>
          </a:bodyPr>
          <a:lstStyle/>
          <a:p>
            <a:pPr algn="l">
              <a:defRPr sz="1300" b="1">
                <a:solidFill>
                  <a:srgbClr val="1A2B4A"/>
                </a:solidFill>
              </a:defRPr>
            </a:pPr>
            <a:r>
              <a:t>Einordnung</a:t>
            </a:r>
          </a:p>
        </p:txBody>
      </p:sp>
      <p:sp>
        <p:nvSpPr>
          <p:cNvPr id="10" name="TextBox 9"/>
          <p:cNvSpPr txBox="1"/>
          <p:nvPr/>
        </p:nvSpPr>
        <p:spPr>
          <a:xfrm>
            <a:off x="9784080" y="3886200"/>
            <a:ext cx="2194560" cy="457200"/>
          </a:xfrm>
          <a:prstGeom prst="rect">
            <a:avLst/>
          </a:prstGeom>
          <a:noFill/>
        </p:spPr>
        <p:txBody>
          <a:bodyPr wrap="square">
            <a:spAutoFit/>
          </a:bodyPr>
          <a:lstStyle/>
          <a:p>
            <a:pPr algn="l">
              <a:defRPr sz="1300" b="0">
                <a:solidFill>
                  <a:srgbClr val="555555"/>
                </a:solidFill>
              </a:defRPr>
            </a:pPr>
            <a:r>
              <a:t>eben</a:t>
            </a:r>
          </a:p>
        </p:txBody>
      </p:sp>
      <p:sp>
        <p:nvSpPr>
          <p:cNvPr id="11" name="TextBox 10"/>
          <p:cNvSpPr txBox="1"/>
          <p:nvPr/>
        </p:nvSpPr>
        <p:spPr>
          <a:xfrm>
            <a:off x="7589520" y="4389120"/>
            <a:ext cx="2194560" cy="457200"/>
          </a:xfrm>
          <a:prstGeom prst="rect">
            <a:avLst/>
          </a:prstGeom>
          <a:noFill/>
        </p:spPr>
        <p:txBody>
          <a:bodyPr wrap="square">
            <a:spAutoFit/>
          </a:bodyPr>
          <a:lstStyle/>
          <a:p>
            <a:pPr algn="l">
              <a:defRPr sz="1300" b="1">
                <a:solidFill>
                  <a:srgbClr val="1A2B4A"/>
                </a:solidFill>
              </a:defRPr>
            </a:pPr>
            <a:r>
              <a:t>Straßenseite (vorne)</a:t>
            </a:r>
          </a:p>
        </p:txBody>
      </p:sp>
      <p:sp>
        <p:nvSpPr>
          <p:cNvPr id="12" name="TextBox 11"/>
          <p:cNvSpPr txBox="1"/>
          <p:nvPr/>
        </p:nvSpPr>
        <p:spPr>
          <a:xfrm>
            <a:off x="9784080" y="4389120"/>
            <a:ext cx="2194560" cy="457200"/>
          </a:xfrm>
          <a:prstGeom prst="rect">
            <a:avLst/>
          </a:prstGeom>
          <a:noFill/>
        </p:spPr>
        <p:txBody>
          <a:bodyPr wrap="square">
            <a:spAutoFit/>
          </a:bodyPr>
          <a:lstStyle/>
          <a:p>
            <a:pPr algn="l">
              <a:defRPr sz="1300" b="0">
                <a:solidFill>
                  <a:srgbClr val="555555"/>
                </a:solidFill>
              </a:defRPr>
            </a:pPr>
            <a:r>
              <a:t>19.8 m ü. NN</a:t>
            </a:r>
          </a:p>
        </p:txBody>
      </p:sp>
      <p:sp>
        <p:nvSpPr>
          <p:cNvPr id="13" name="TextBox 12"/>
          <p:cNvSpPr txBox="1"/>
          <p:nvPr/>
        </p:nvSpPr>
        <p:spPr>
          <a:xfrm>
            <a:off x="7589520" y="4892040"/>
            <a:ext cx="2194560" cy="457200"/>
          </a:xfrm>
          <a:prstGeom prst="rect">
            <a:avLst/>
          </a:prstGeom>
          <a:noFill/>
        </p:spPr>
        <p:txBody>
          <a:bodyPr wrap="square">
            <a:spAutoFit/>
          </a:bodyPr>
          <a:lstStyle/>
          <a:p>
            <a:pPr algn="l">
              <a:defRPr sz="1300" b="1">
                <a:solidFill>
                  <a:srgbClr val="1A2B4A"/>
                </a:solidFill>
              </a:defRPr>
            </a:pPr>
            <a:r>
              <a:t>Hinteres Ende</a:t>
            </a:r>
          </a:p>
        </p:txBody>
      </p:sp>
      <p:sp>
        <p:nvSpPr>
          <p:cNvPr id="14" name="TextBox 13"/>
          <p:cNvSpPr txBox="1"/>
          <p:nvPr/>
        </p:nvSpPr>
        <p:spPr>
          <a:xfrm>
            <a:off x="9784080" y="4892040"/>
            <a:ext cx="2194560" cy="457200"/>
          </a:xfrm>
          <a:prstGeom prst="rect">
            <a:avLst/>
          </a:prstGeom>
          <a:noFill/>
        </p:spPr>
        <p:txBody>
          <a:bodyPr wrap="square">
            <a:spAutoFit/>
          </a:bodyPr>
          <a:lstStyle/>
          <a:p>
            <a:pPr algn="l">
              <a:defRPr sz="1300" b="0">
                <a:solidFill>
                  <a:srgbClr val="555555"/>
                </a:solidFill>
              </a:defRPr>
            </a:pPr>
            <a:r>
              <a:t>19.2 m ü. NN</a:t>
            </a:r>
          </a:p>
        </p:txBody>
      </p:sp>
      <p:sp>
        <p:nvSpPr>
          <p:cNvPr id="15" name="TextBox 14"/>
          <p:cNvSpPr txBox="1"/>
          <p:nvPr/>
        </p:nvSpPr>
        <p:spPr>
          <a:xfrm>
            <a:off x="7589520" y="5394960"/>
            <a:ext cx="2194560" cy="457200"/>
          </a:xfrm>
          <a:prstGeom prst="rect">
            <a:avLst/>
          </a:prstGeom>
          <a:noFill/>
        </p:spPr>
        <p:txBody>
          <a:bodyPr wrap="square">
            <a:spAutoFit/>
          </a:bodyPr>
          <a:lstStyle/>
          <a:p>
            <a:pPr algn="l">
              <a:defRPr sz="1300" b="1">
                <a:solidFill>
                  <a:srgbClr val="1A2B4A"/>
                </a:solidFill>
              </a:defRPr>
            </a:pPr>
            <a:r>
              <a:t>Höhenunterschied</a:t>
            </a:r>
          </a:p>
        </p:txBody>
      </p:sp>
      <p:sp>
        <p:nvSpPr>
          <p:cNvPr id="16" name="TextBox 15"/>
          <p:cNvSpPr txBox="1"/>
          <p:nvPr/>
        </p:nvSpPr>
        <p:spPr>
          <a:xfrm>
            <a:off x="9784080" y="5394960"/>
            <a:ext cx="2194560" cy="457200"/>
          </a:xfrm>
          <a:prstGeom prst="rect">
            <a:avLst/>
          </a:prstGeom>
          <a:noFill/>
        </p:spPr>
        <p:txBody>
          <a:bodyPr wrap="square">
            <a:spAutoFit/>
          </a:bodyPr>
          <a:lstStyle/>
          <a:p>
            <a:pPr algn="l">
              <a:defRPr sz="1300" b="0">
                <a:solidFill>
                  <a:srgbClr val="555555"/>
                </a:solidFill>
              </a:defRPr>
            </a:pPr>
            <a:r>
              <a:t>0.6 m</a:t>
            </a:r>
          </a:p>
        </p:txBody>
      </p:sp>
      <p:sp>
        <p:nvSpPr>
          <p:cNvPr id="17" name="TextBox 16"/>
          <p:cNvSpPr txBox="1"/>
          <p:nvPr/>
        </p:nvSpPr>
        <p:spPr>
          <a:xfrm>
            <a:off x="7589520" y="5897880"/>
            <a:ext cx="2194560" cy="457200"/>
          </a:xfrm>
          <a:prstGeom prst="rect">
            <a:avLst/>
          </a:prstGeom>
          <a:noFill/>
        </p:spPr>
        <p:txBody>
          <a:bodyPr wrap="square">
            <a:spAutoFit/>
          </a:bodyPr>
          <a:lstStyle/>
          <a:p>
            <a:pPr algn="l">
              <a:defRPr sz="1300" b="1">
                <a:solidFill>
                  <a:srgbClr val="1A2B4A"/>
                </a:solidFill>
              </a:defRPr>
            </a:pPr>
            <a:r>
              <a:t>Strecke</a:t>
            </a:r>
          </a:p>
        </p:txBody>
      </p:sp>
      <p:sp>
        <p:nvSpPr>
          <p:cNvPr id="18" name="TextBox 17"/>
          <p:cNvSpPr txBox="1"/>
          <p:nvPr/>
        </p:nvSpPr>
        <p:spPr>
          <a:xfrm>
            <a:off x="9784080" y="5897880"/>
            <a:ext cx="2194560" cy="457200"/>
          </a:xfrm>
          <a:prstGeom prst="rect">
            <a:avLst/>
          </a:prstGeom>
          <a:noFill/>
        </p:spPr>
        <p:txBody>
          <a:bodyPr wrap="square">
            <a:spAutoFit/>
          </a:bodyPr>
          <a:lstStyle/>
          <a:p>
            <a:pPr algn="l">
              <a:defRPr sz="1300" b="0">
                <a:solidFill>
                  <a:srgbClr val="555555"/>
                </a:solidFill>
              </a:defRPr>
            </a:pPr>
            <a:r>
              <a:t>35.3 m</a:t>
            </a:r>
          </a:p>
        </p:txBody>
      </p:sp>
      <p:sp>
        <p:nvSpPr>
          <p:cNvPr id="19" name="TextBox 18"/>
          <p:cNvSpPr txBox="1"/>
          <p:nvPr/>
        </p:nvSpPr>
        <p:spPr>
          <a:xfrm>
            <a:off x="457200" y="6492240"/>
            <a:ext cx="11247120" cy="274320"/>
          </a:xfrm>
          <a:prstGeom prst="rect">
            <a:avLst/>
          </a:prstGeom>
          <a:noFill/>
        </p:spPr>
        <p:txBody>
          <a:bodyPr wrap="square">
            <a:spAutoFit/>
          </a:bodyPr>
          <a:lstStyle/>
          <a:p>
            <a:pPr algn="l">
              <a:defRPr sz="1000" b="0">
                <a:solidFill>
                  <a:srgbClr val="555555"/>
                </a:solidFill>
              </a:defRPr>
            </a:pPr>
            <a:r>
              <a:t>Höhe an Vorder- und Hinterkante des Grundstücks (DGM1, 1 m Raster)  ·  Quelle: Geobasis NRW, Datenlizenz Deutschland Zero 2.0</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STEUERN &amp; HEBESÄTZE</a:t>
            </a:r>
          </a:p>
        </p:txBody>
      </p:sp>
      <p:sp>
        <p:nvSpPr>
          <p:cNvPr id="3" name="Rectangle 2"/>
          <p:cNvSpPr/>
          <p:nvPr/>
        </p:nvSpPr>
        <p:spPr>
          <a:xfrm>
            <a:off x="457200" y="1280160"/>
            <a:ext cx="4572000" cy="260604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554480"/>
            <a:ext cx="4572000" cy="457200"/>
          </a:xfrm>
          <a:prstGeom prst="rect">
            <a:avLst/>
          </a:prstGeom>
          <a:noFill/>
        </p:spPr>
        <p:txBody>
          <a:bodyPr wrap="square">
            <a:spAutoFit/>
          </a:bodyPr>
          <a:lstStyle/>
          <a:p>
            <a:pPr algn="ctr">
              <a:defRPr sz="1600" b="0">
                <a:solidFill>
                  <a:srgbClr val="C8D0DE"/>
                </a:solidFill>
              </a:defRPr>
            </a:pPr>
            <a:r>
              <a:t>Hebesatz Grundsteuer B</a:t>
            </a:r>
          </a:p>
        </p:txBody>
      </p:sp>
      <p:sp>
        <p:nvSpPr>
          <p:cNvPr id="5" name="TextBox 4"/>
          <p:cNvSpPr txBox="1"/>
          <p:nvPr/>
        </p:nvSpPr>
        <p:spPr>
          <a:xfrm>
            <a:off x="457200" y="2103120"/>
            <a:ext cx="4572000" cy="1097280"/>
          </a:xfrm>
          <a:prstGeom prst="rect">
            <a:avLst/>
          </a:prstGeom>
          <a:noFill/>
        </p:spPr>
        <p:txBody>
          <a:bodyPr wrap="square">
            <a:spAutoFit/>
          </a:bodyPr>
          <a:lstStyle/>
          <a:p>
            <a:pPr algn="ctr">
              <a:defRPr sz="5400" b="1">
                <a:solidFill>
                  <a:srgbClr val="FFFFFF"/>
                </a:solidFill>
              </a:defRPr>
            </a:pPr>
            <a:r>
              <a:t>995 %</a:t>
            </a:r>
          </a:p>
        </p:txBody>
      </p:sp>
      <p:sp>
        <p:nvSpPr>
          <p:cNvPr id="6" name="TextBox 5"/>
          <p:cNvSpPr txBox="1"/>
          <p:nvPr/>
        </p:nvSpPr>
        <p:spPr>
          <a:xfrm>
            <a:off x="457200" y="3246120"/>
            <a:ext cx="4572000" cy="365760"/>
          </a:xfrm>
          <a:prstGeom prst="rect">
            <a:avLst/>
          </a:prstGeom>
          <a:noFill/>
        </p:spPr>
        <p:txBody>
          <a:bodyPr wrap="square">
            <a:spAutoFit/>
          </a:bodyPr>
          <a:lstStyle/>
          <a:p>
            <a:pPr algn="ctr">
              <a:defRPr sz="1400" b="0">
                <a:solidFill>
                  <a:srgbClr val="C8D0DE"/>
                </a:solidFill>
              </a:defRPr>
            </a:pPr>
            <a:r>
              <a:t>in Xanten</a:t>
            </a:r>
          </a:p>
        </p:txBody>
      </p:sp>
      <p:sp>
        <p:nvSpPr>
          <p:cNvPr id="7" name="TextBox 6"/>
          <p:cNvSpPr txBox="1"/>
          <p:nvPr/>
        </p:nvSpPr>
        <p:spPr>
          <a:xfrm>
            <a:off x="5486400" y="1325880"/>
            <a:ext cx="6217920" cy="365760"/>
          </a:xfrm>
          <a:prstGeom prst="rect">
            <a:avLst/>
          </a:prstGeom>
          <a:noFill/>
        </p:spPr>
        <p:txBody>
          <a:bodyPr wrap="square">
            <a:spAutoFit/>
          </a:bodyPr>
          <a:lstStyle/>
          <a:p>
            <a:pPr algn="l">
              <a:defRPr sz="1200" b="1">
                <a:solidFill>
                  <a:srgbClr val="C0392B"/>
                </a:solidFill>
              </a:defRPr>
            </a:pPr>
            <a:r>
              <a:t>VERGLEICH MIT DURCHSCHNITT</a:t>
            </a:r>
          </a:p>
        </p:txBody>
      </p:sp>
      <p:sp>
        <p:nvSpPr>
          <p:cNvPr id="8" name="TextBox 7"/>
          <p:cNvSpPr txBox="1"/>
          <p:nvPr/>
        </p:nvSpPr>
        <p:spPr>
          <a:xfrm>
            <a:off x="5486400" y="1783080"/>
            <a:ext cx="2194560" cy="320040"/>
          </a:xfrm>
          <a:prstGeom prst="rect">
            <a:avLst/>
          </a:prstGeom>
          <a:noFill/>
        </p:spPr>
        <p:txBody>
          <a:bodyPr wrap="square">
            <a:spAutoFit/>
          </a:bodyPr>
          <a:lstStyle/>
          <a:p>
            <a:pPr algn="l">
              <a:defRPr sz="1100" b="1">
                <a:solidFill>
                  <a:srgbClr val="1A2B4A"/>
                </a:solidFill>
              </a:defRPr>
            </a:pPr>
          </a:p>
        </p:txBody>
      </p:sp>
      <p:sp>
        <p:nvSpPr>
          <p:cNvPr id="9" name="TextBox 8"/>
          <p:cNvSpPr txBox="1"/>
          <p:nvPr/>
        </p:nvSpPr>
        <p:spPr>
          <a:xfrm>
            <a:off x="7772400" y="1783080"/>
            <a:ext cx="1554480" cy="320040"/>
          </a:xfrm>
          <a:prstGeom prst="rect">
            <a:avLst/>
          </a:prstGeom>
          <a:noFill/>
        </p:spPr>
        <p:txBody>
          <a:bodyPr wrap="square">
            <a:spAutoFit/>
          </a:bodyPr>
          <a:lstStyle/>
          <a:p>
            <a:pPr algn="r">
              <a:defRPr sz="1100" b="1">
                <a:solidFill>
                  <a:srgbClr val="1A2B4A"/>
                </a:solidFill>
              </a:defRPr>
            </a:pPr>
            <a:r>
              <a:t>Xanten</a:t>
            </a:r>
          </a:p>
        </p:txBody>
      </p:sp>
      <p:sp>
        <p:nvSpPr>
          <p:cNvPr id="10" name="TextBox 9"/>
          <p:cNvSpPr txBox="1"/>
          <p:nvPr/>
        </p:nvSpPr>
        <p:spPr>
          <a:xfrm>
            <a:off x="9509760" y="1783080"/>
            <a:ext cx="1188720" cy="320040"/>
          </a:xfrm>
          <a:prstGeom prst="rect">
            <a:avLst/>
          </a:prstGeom>
          <a:noFill/>
        </p:spPr>
        <p:txBody>
          <a:bodyPr wrap="square">
            <a:spAutoFit/>
          </a:bodyPr>
          <a:lstStyle/>
          <a:p>
            <a:pPr algn="r">
              <a:defRPr sz="1100" b="1">
                <a:solidFill>
                  <a:srgbClr val="1A2B4A"/>
                </a:solidFill>
              </a:defRPr>
            </a:pPr>
            <a:r>
              <a:t>Nordrhein-Westfalen</a:t>
            </a:r>
          </a:p>
        </p:txBody>
      </p:sp>
      <p:sp>
        <p:nvSpPr>
          <p:cNvPr id="11" name="TextBox 10"/>
          <p:cNvSpPr txBox="1"/>
          <p:nvPr/>
        </p:nvSpPr>
        <p:spPr>
          <a:xfrm>
            <a:off x="10789920" y="1783080"/>
            <a:ext cx="914400" cy="320040"/>
          </a:xfrm>
          <a:prstGeom prst="rect">
            <a:avLst/>
          </a:prstGeom>
          <a:noFill/>
        </p:spPr>
        <p:txBody>
          <a:bodyPr wrap="square">
            <a:spAutoFit/>
          </a:bodyPr>
          <a:lstStyle/>
          <a:p>
            <a:pPr algn="r">
              <a:defRPr sz="1100" b="1">
                <a:solidFill>
                  <a:srgbClr val="1A2B4A"/>
                </a:solidFill>
              </a:defRPr>
            </a:pPr>
            <a:r>
              <a:t>Deutschland</a:t>
            </a:r>
          </a:p>
        </p:txBody>
      </p:sp>
      <p:sp>
        <p:nvSpPr>
          <p:cNvPr id="12" name="TextBox 11"/>
          <p:cNvSpPr txBox="1"/>
          <p:nvPr/>
        </p:nvSpPr>
        <p:spPr>
          <a:xfrm>
            <a:off x="5486400" y="2167128"/>
            <a:ext cx="2194560" cy="310896"/>
          </a:xfrm>
          <a:prstGeom prst="rect">
            <a:avLst/>
          </a:prstGeom>
          <a:noFill/>
        </p:spPr>
        <p:txBody>
          <a:bodyPr wrap="square">
            <a:spAutoFit/>
          </a:bodyPr>
          <a:lstStyle/>
          <a:p>
            <a:pPr algn="l">
              <a:defRPr sz="1300" b="1">
                <a:solidFill>
                  <a:srgbClr val="1A2B4A"/>
                </a:solidFill>
              </a:defRPr>
            </a:pPr>
            <a:r>
              <a:t>Grundsteuer A</a:t>
            </a:r>
          </a:p>
        </p:txBody>
      </p:sp>
      <p:sp>
        <p:nvSpPr>
          <p:cNvPr id="13" name="TextBox 12"/>
          <p:cNvSpPr txBox="1"/>
          <p:nvPr/>
        </p:nvSpPr>
        <p:spPr>
          <a:xfrm>
            <a:off x="7772400" y="2167128"/>
            <a:ext cx="1554480" cy="310896"/>
          </a:xfrm>
          <a:prstGeom prst="rect">
            <a:avLst/>
          </a:prstGeom>
          <a:noFill/>
        </p:spPr>
        <p:txBody>
          <a:bodyPr wrap="square">
            <a:spAutoFit/>
          </a:bodyPr>
          <a:lstStyle/>
          <a:p>
            <a:pPr algn="r">
              <a:defRPr sz="1300" b="1">
                <a:solidFill>
                  <a:srgbClr val="1A2B4A"/>
                </a:solidFill>
              </a:defRPr>
            </a:pPr>
            <a:r>
              <a:t>412 %</a:t>
            </a:r>
          </a:p>
        </p:txBody>
      </p:sp>
      <p:sp>
        <p:nvSpPr>
          <p:cNvPr id="14" name="TextBox 13"/>
          <p:cNvSpPr txBox="1"/>
          <p:nvPr/>
        </p:nvSpPr>
        <p:spPr>
          <a:xfrm>
            <a:off x="9509760" y="2167128"/>
            <a:ext cx="1188720" cy="310896"/>
          </a:xfrm>
          <a:prstGeom prst="rect">
            <a:avLst/>
          </a:prstGeom>
          <a:noFill/>
        </p:spPr>
        <p:txBody>
          <a:bodyPr wrap="square">
            <a:spAutoFit/>
          </a:bodyPr>
          <a:lstStyle/>
          <a:p>
            <a:pPr algn="r">
              <a:defRPr sz="1300" b="0">
                <a:solidFill>
                  <a:srgbClr val="555555"/>
                </a:solidFill>
              </a:defRPr>
            </a:pPr>
            <a:r>
              <a:t>286 %</a:t>
            </a:r>
          </a:p>
        </p:txBody>
      </p:sp>
      <p:sp>
        <p:nvSpPr>
          <p:cNvPr id="15" name="TextBox 14"/>
          <p:cNvSpPr txBox="1"/>
          <p:nvPr/>
        </p:nvSpPr>
        <p:spPr>
          <a:xfrm>
            <a:off x="10789920" y="2167128"/>
            <a:ext cx="914400" cy="310896"/>
          </a:xfrm>
          <a:prstGeom prst="rect">
            <a:avLst/>
          </a:prstGeom>
          <a:noFill/>
        </p:spPr>
        <p:txBody>
          <a:bodyPr wrap="square">
            <a:spAutoFit/>
          </a:bodyPr>
          <a:lstStyle/>
          <a:p>
            <a:pPr algn="r">
              <a:defRPr sz="1300" b="0">
                <a:solidFill>
                  <a:srgbClr val="555555"/>
                </a:solidFill>
              </a:defRPr>
            </a:pPr>
            <a:r>
              <a:t>333 %</a:t>
            </a:r>
          </a:p>
        </p:txBody>
      </p:sp>
      <p:sp>
        <p:nvSpPr>
          <p:cNvPr id="16" name="TextBox 15"/>
          <p:cNvSpPr txBox="1"/>
          <p:nvPr/>
        </p:nvSpPr>
        <p:spPr>
          <a:xfrm>
            <a:off x="5486400" y="2578608"/>
            <a:ext cx="2194560" cy="310896"/>
          </a:xfrm>
          <a:prstGeom prst="rect">
            <a:avLst/>
          </a:prstGeom>
          <a:noFill/>
        </p:spPr>
        <p:txBody>
          <a:bodyPr wrap="square">
            <a:spAutoFit/>
          </a:bodyPr>
          <a:lstStyle/>
          <a:p>
            <a:pPr algn="l">
              <a:defRPr sz="1300" b="1">
                <a:solidFill>
                  <a:srgbClr val="1A2B4A"/>
                </a:solidFill>
              </a:defRPr>
            </a:pPr>
            <a:r>
              <a:t>Grundsteuer B</a:t>
            </a:r>
          </a:p>
        </p:txBody>
      </p:sp>
      <p:sp>
        <p:nvSpPr>
          <p:cNvPr id="17" name="TextBox 16"/>
          <p:cNvSpPr txBox="1"/>
          <p:nvPr/>
        </p:nvSpPr>
        <p:spPr>
          <a:xfrm>
            <a:off x="7772400" y="2578608"/>
            <a:ext cx="1554480" cy="310896"/>
          </a:xfrm>
          <a:prstGeom prst="rect">
            <a:avLst/>
          </a:prstGeom>
          <a:noFill/>
        </p:spPr>
        <p:txBody>
          <a:bodyPr wrap="square">
            <a:spAutoFit/>
          </a:bodyPr>
          <a:lstStyle/>
          <a:p>
            <a:pPr algn="r">
              <a:defRPr sz="1300" b="1">
                <a:solidFill>
                  <a:srgbClr val="1A2B4A"/>
                </a:solidFill>
              </a:defRPr>
            </a:pPr>
            <a:r>
              <a:t>995 %</a:t>
            </a:r>
          </a:p>
        </p:txBody>
      </p:sp>
      <p:sp>
        <p:nvSpPr>
          <p:cNvPr id="18" name="TextBox 17"/>
          <p:cNvSpPr txBox="1"/>
          <p:nvPr/>
        </p:nvSpPr>
        <p:spPr>
          <a:xfrm>
            <a:off x="9509760" y="2578608"/>
            <a:ext cx="1188720" cy="310896"/>
          </a:xfrm>
          <a:prstGeom prst="rect">
            <a:avLst/>
          </a:prstGeom>
          <a:noFill/>
        </p:spPr>
        <p:txBody>
          <a:bodyPr wrap="square">
            <a:spAutoFit/>
          </a:bodyPr>
          <a:lstStyle/>
          <a:p>
            <a:pPr algn="r">
              <a:defRPr sz="1300" b="0">
                <a:solidFill>
                  <a:srgbClr val="555555"/>
                </a:solidFill>
              </a:defRPr>
            </a:pPr>
            <a:r>
              <a:t>595 %</a:t>
            </a:r>
          </a:p>
        </p:txBody>
      </p:sp>
      <p:sp>
        <p:nvSpPr>
          <p:cNvPr id="19" name="TextBox 18"/>
          <p:cNvSpPr txBox="1"/>
          <p:nvPr/>
        </p:nvSpPr>
        <p:spPr>
          <a:xfrm>
            <a:off x="10789920" y="2578608"/>
            <a:ext cx="914400" cy="310896"/>
          </a:xfrm>
          <a:prstGeom prst="rect">
            <a:avLst/>
          </a:prstGeom>
          <a:noFill/>
        </p:spPr>
        <p:txBody>
          <a:bodyPr wrap="square">
            <a:spAutoFit/>
          </a:bodyPr>
          <a:lstStyle/>
          <a:p>
            <a:pPr algn="r">
              <a:defRPr sz="1300" b="0">
                <a:solidFill>
                  <a:srgbClr val="555555"/>
                </a:solidFill>
              </a:defRPr>
            </a:pPr>
            <a:r>
              <a:t>487 %</a:t>
            </a:r>
          </a:p>
        </p:txBody>
      </p:sp>
      <p:sp>
        <p:nvSpPr>
          <p:cNvPr id="20" name="TextBox 19"/>
          <p:cNvSpPr txBox="1"/>
          <p:nvPr/>
        </p:nvSpPr>
        <p:spPr>
          <a:xfrm>
            <a:off x="5486400" y="2990088"/>
            <a:ext cx="2194560" cy="310896"/>
          </a:xfrm>
          <a:prstGeom prst="rect">
            <a:avLst/>
          </a:prstGeom>
          <a:noFill/>
        </p:spPr>
        <p:txBody>
          <a:bodyPr wrap="square">
            <a:spAutoFit/>
          </a:bodyPr>
          <a:lstStyle/>
          <a:p>
            <a:pPr algn="l">
              <a:defRPr sz="1300" b="1">
                <a:solidFill>
                  <a:srgbClr val="1A2B4A"/>
                </a:solidFill>
              </a:defRPr>
            </a:pPr>
            <a:r>
              <a:t>Gewerbesteuer</a:t>
            </a:r>
          </a:p>
        </p:txBody>
      </p:sp>
      <p:sp>
        <p:nvSpPr>
          <p:cNvPr id="21" name="TextBox 20"/>
          <p:cNvSpPr txBox="1"/>
          <p:nvPr/>
        </p:nvSpPr>
        <p:spPr>
          <a:xfrm>
            <a:off x="7772400" y="2990088"/>
            <a:ext cx="1554480" cy="310896"/>
          </a:xfrm>
          <a:prstGeom prst="rect">
            <a:avLst/>
          </a:prstGeom>
          <a:noFill/>
        </p:spPr>
        <p:txBody>
          <a:bodyPr wrap="square">
            <a:spAutoFit/>
          </a:bodyPr>
          <a:lstStyle/>
          <a:p>
            <a:pPr algn="r">
              <a:defRPr sz="1300" b="1">
                <a:solidFill>
                  <a:srgbClr val="1A2B4A"/>
                </a:solidFill>
              </a:defRPr>
            </a:pPr>
            <a:r>
              <a:t>495 %</a:t>
            </a:r>
          </a:p>
        </p:txBody>
      </p:sp>
      <p:sp>
        <p:nvSpPr>
          <p:cNvPr id="22" name="TextBox 21"/>
          <p:cNvSpPr txBox="1"/>
          <p:nvPr/>
        </p:nvSpPr>
        <p:spPr>
          <a:xfrm>
            <a:off x="9509760" y="2990088"/>
            <a:ext cx="1188720" cy="310896"/>
          </a:xfrm>
          <a:prstGeom prst="rect">
            <a:avLst/>
          </a:prstGeom>
          <a:noFill/>
        </p:spPr>
        <p:txBody>
          <a:bodyPr wrap="square">
            <a:spAutoFit/>
          </a:bodyPr>
          <a:lstStyle/>
          <a:p>
            <a:pPr algn="r">
              <a:defRPr sz="1300" b="0">
                <a:solidFill>
                  <a:srgbClr val="555555"/>
                </a:solidFill>
              </a:defRPr>
            </a:pPr>
            <a:r>
              <a:t>466 %</a:t>
            </a:r>
          </a:p>
        </p:txBody>
      </p:sp>
      <p:sp>
        <p:nvSpPr>
          <p:cNvPr id="23" name="TextBox 22"/>
          <p:cNvSpPr txBox="1"/>
          <p:nvPr/>
        </p:nvSpPr>
        <p:spPr>
          <a:xfrm>
            <a:off x="10789920" y="2990088"/>
            <a:ext cx="914400" cy="310896"/>
          </a:xfrm>
          <a:prstGeom prst="rect">
            <a:avLst/>
          </a:prstGeom>
          <a:noFill/>
        </p:spPr>
        <p:txBody>
          <a:bodyPr wrap="square">
            <a:spAutoFit/>
          </a:bodyPr>
          <a:lstStyle/>
          <a:p>
            <a:pPr algn="r">
              <a:defRPr sz="1300" b="0">
                <a:solidFill>
                  <a:srgbClr val="555555"/>
                </a:solidFill>
              </a:defRPr>
            </a:pPr>
            <a:r>
              <a:t>409 %</a:t>
            </a:r>
          </a:p>
        </p:txBody>
      </p:sp>
      <p:sp>
        <p:nvSpPr>
          <p:cNvPr id="24" name="Rounded Rectangle 23"/>
          <p:cNvSpPr/>
          <p:nvPr/>
        </p:nvSpPr>
        <p:spPr>
          <a:xfrm>
            <a:off x="457200" y="4160520"/>
            <a:ext cx="11247120" cy="23317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640080" y="4251960"/>
            <a:ext cx="10881360" cy="320040"/>
          </a:xfrm>
          <a:prstGeom prst="rect">
            <a:avLst/>
          </a:prstGeom>
          <a:noFill/>
        </p:spPr>
        <p:txBody>
          <a:bodyPr wrap="square">
            <a:spAutoFit/>
          </a:bodyPr>
          <a:lstStyle/>
          <a:p>
            <a:pPr algn="l">
              <a:defRPr sz="1300" b="1">
                <a:solidFill>
                  <a:srgbClr val="1A2B4A"/>
                </a:solidFill>
              </a:defRPr>
            </a:pPr>
            <a:r>
              <a:t>GRUNDSTEUER-SCHÄTZUNG (Bundesmodell, Wohnen)</a:t>
            </a:r>
          </a:p>
        </p:txBody>
      </p:sp>
      <p:sp>
        <p:nvSpPr>
          <p:cNvPr id="26" name="Rectangle 25"/>
          <p:cNvSpPr/>
          <p:nvPr/>
        </p:nvSpPr>
        <p:spPr>
          <a:xfrm>
            <a:off x="640080" y="4572000"/>
            <a:ext cx="10881360" cy="384048"/>
          </a:xfrm>
          <a:prstGeom prst="rect">
            <a:avLst/>
          </a:prstGeom>
          <a:solidFill>
            <a:srgbClr val="FDEC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TextBox 26"/>
          <p:cNvSpPr txBox="1"/>
          <p:nvPr/>
        </p:nvSpPr>
        <p:spPr>
          <a:xfrm>
            <a:off x="777240" y="4617720"/>
            <a:ext cx="10698480" cy="292608"/>
          </a:xfrm>
          <a:prstGeom prst="rect">
            <a:avLst/>
          </a:prstGeom>
          <a:noFill/>
        </p:spPr>
        <p:txBody>
          <a:bodyPr wrap="square">
            <a:spAutoFit/>
          </a:bodyPr>
          <a:lstStyle/>
          <a:p>
            <a:pPr algn="l">
              <a:defRPr sz="1100" b="1">
                <a:solidFill>
                  <a:srgbClr val="C0392B"/>
                </a:solidFill>
              </a:defRPr>
            </a:pPr>
            <a:r>
              <a:t>Hinweis: Dies ist eine rein steuerliche Bewertungsgrundlage. Es ist KEIN Marktwert, KEIN Verkehrswert und KEIN Vermarktungspreis.</a:t>
            </a:r>
          </a:p>
        </p:txBody>
      </p:sp>
      <p:sp>
        <p:nvSpPr>
          <p:cNvPr id="28" name="TextBox 27"/>
          <p:cNvSpPr txBox="1"/>
          <p:nvPr/>
        </p:nvSpPr>
        <p:spPr>
          <a:xfrm>
            <a:off x="777240" y="5074920"/>
            <a:ext cx="2194560" cy="310896"/>
          </a:xfrm>
          <a:prstGeom prst="rect">
            <a:avLst/>
          </a:prstGeom>
          <a:noFill/>
        </p:spPr>
        <p:txBody>
          <a:bodyPr wrap="square">
            <a:spAutoFit/>
          </a:bodyPr>
          <a:lstStyle/>
          <a:p>
            <a:pPr algn="l">
              <a:defRPr sz="1200" b="1">
                <a:solidFill>
                  <a:srgbClr val="1A2B4A"/>
                </a:solidFill>
              </a:defRPr>
            </a:pPr>
            <a:r>
              <a:t>①  Bodenwert</a:t>
            </a:r>
          </a:p>
        </p:txBody>
      </p:sp>
      <p:sp>
        <p:nvSpPr>
          <p:cNvPr id="29" name="TextBox 28"/>
          <p:cNvSpPr txBox="1"/>
          <p:nvPr/>
        </p:nvSpPr>
        <p:spPr>
          <a:xfrm>
            <a:off x="2971800" y="5074920"/>
            <a:ext cx="6400800" cy="310896"/>
          </a:xfrm>
          <a:prstGeom prst="rect">
            <a:avLst/>
          </a:prstGeom>
          <a:noFill/>
        </p:spPr>
        <p:txBody>
          <a:bodyPr wrap="square">
            <a:spAutoFit/>
          </a:bodyPr>
          <a:lstStyle/>
          <a:p>
            <a:pPr algn="l">
              <a:defRPr sz="1100" b="0">
                <a:solidFill>
                  <a:srgbClr val="555555"/>
                </a:solidFill>
              </a:defRPr>
            </a:pPr>
            <a:r>
              <a:t>Bodenrichtwert 220 €/m²  ×  Grundstück 798 m²</a:t>
            </a:r>
          </a:p>
        </p:txBody>
      </p:sp>
      <p:sp>
        <p:nvSpPr>
          <p:cNvPr id="30" name="TextBox 29"/>
          <p:cNvSpPr txBox="1"/>
          <p:nvPr/>
        </p:nvSpPr>
        <p:spPr>
          <a:xfrm>
            <a:off x="9372600" y="5074920"/>
            <a:ext cx="2194560" cy="310896"/>
          </a:xfrm>
          <a:prstGeom prst="rect">
            <a:avLst/>
          </a:prstGeom>
          <a:noFill/>
        </p:spPr>
        <p:txBody>
          <a:bodyPr wrap="square">
            <a:spAutoFit/>
          </a:bodyPr>
          <a:lstStyle/>
          <a:p>
            <a:pPr algn="r">
              <a:defRPr sz="1200" b="1">
                <a:solidFill>
                  <a:srgbClr val="1A2B4A"/>
                </a:solidFill>
              </a:defRPr>
            </a:pPr>
            <a:r>
              <a:t>175.560 €</a:t>
            </a:r>
          </a:p>
        </p:txBody>
      </p:sp>
      <p:sp>
        <p:nvSpPr>
          <p:cNvPr id="31" name="TextBox 30"/>
          <p:cNvSpPr txBox="1"/>
          <p:nvPr/>
        </p:nvSpPr>
        <p:spPr>
          <a:xfrm>
            <a:off x="777240" y="5404104"/>
            <a:ext cx="2194560" cy="310896"/>
          </a:xfrm>
          <a:prstGeom prst="rect">
            <a:avLst/>
          </a:prstGeom>
          <a:noFill/>
        </p:spPr>
        <p:txBody>
          <a:bodyPr wrap="square">
            <a:spAutoFit/>
          </a:bodyPr>
          <a:lstStyle/>
          <a:p>
            <a:pPr algn="l">
              <a:defRPr sz="1200" b="1">
                <a:solidFill>
                  <a:srgbClr val="1A2B4A"/>
                </a:solidFill>
              </a:defRPr>
            </a:pPr>
            <a:r>
              <a:t>②  Gebäudewert</a:t>
            </a:r>
          </a:p>
        </p:txBody>
      </p:sp>
      <p:sp>
        <p:nvSpPr>
          <p:cNvPr id="32" name="TextBox 31"/>
          <p:cNvSpPr txBox="1"/>
          <p:nvPr/>
        </p:nvSpPr>
        <p:spPr>
          <a:xfrm>
            <a:off x="2971800" y="5404104"/>
            <a:ext cx="6400800" cy="310896"/>
          </a:xfrm>
          <a:prstGeom prst="rect">
            <a:avLst/>
          </a:prstGeom>
          <a:noFill/>
        </p:spPr>
        <p:txBody>
          <a:bodyPr wrap="square">
            <a:spAutoFit/>
          </a:bodyPr>
          <a:lstStyle/>
          <a:p>
            <a:pPr algn="l">
              <a:defRPr sz="1100" b="0">
                <a:solidFill>
                  <a:srgbClr val="555555"/>
                </a:solidFill>
              </a:defRPr>
            </a:pPr>
            <a:r>
              <a:t>angenommene Wohnfläche 247 m² (aus bebauter Fläche × Geschosse × 0,75)  ×  6 €/m² Pauschalmiete  ×  12  ×  Vervielf. 18</a:t>
            </a:r>
          </a:p>
        </p:txBody>
      </p:sp>
      <p:sp>
        <p:nvSpPr>
          <p:cNvPr id="33" name="TextBox 32"/>
          <p:cNvSpPr txBox="1"/>
          <p:nvPr/>
        </p:nvSpPr>
        <p:spPr>
          <a:xfrm>
            <a:off x="9372600" y="5404104"/>
            <a:ext cx="2194560" cy="310896"/>
          </a:xfrm>
          <a:prstGeom prst="rect">
            <a:avLst/>
          </a:prstGeom>
          <a:noFill/>
        </p:spPr>
        <p:txBody>
          <a:bodyPr wrap="square">
            <a:spAutoFit/>
          </a:bodyPr>
          <a:lstStyle/>
          <a:p>
            <a:pPr algn="r">
              <a:defRPr sz="1200" b="1">
                <a:solidFill>
                  <a:srgbClr val="1A2B4A"/>
                </a:solidFill>
              </a:defRPr>
            </a:pPr>
            <a:r>
              <a:t>320.112 €</a:t>
            </a:r>
          </a:p>
        </p:txBody>
      </p:sp>
      <p:sp>
        <p:nvSpPr>
          <p:cNvPr id="34" name="TextBox 33"/>
          <p:cNvSpPr txBox="1"/>
          <p:nvPr/>
        </p:nvSpPr>
        <p:spPr>
          <a:xfrm>
            <a:off x="777240" y="5733288"/>
            <a:ext cx="2194560" cy="310896"/>
          </a:xfrm>
          <a:prstGeom prst="rect">
            <a:avLst/>
          </a:prstGeom>
          <a:noFill/>
        </p:spPr>
        <p:txBody>
          <a:bodyPr wrap="square">
            <a:spAutoFit/>
          </a:bodyPr>
          <a:lstStyle/>
          <a:p>
            <a:pPr algn="l">
              <a:defRPr sz="1200" b="1">
                <a:solidFill>
                  <a:srgbClr val="1A2B4A"/>
                </a:solidFill>
              </a:defRPr>
            </a:pPr>
            <a:r>
              <a:t>③  Grundsteuerwert</a:t>
            </a:r>
          </a:p>
        </p:txBody>
      </p:sp>
      <p:sp>
        <p:nvSpPr>
          <p:cNvPr id="35" name="TextBox 34"/>
          <p:cNvSpPr txBox="1"/>
          <p:nvPr/>
        </p:nvSpPr>
        <p:spPr>
          <a:xfrm>
            <a:off x="2971800" y="5733288"/>
            <a:ext cx="6400800" cy="310896"/>
          </a:xfrm>
          <a:prstGeom prst="rect">
            <a:avLst/>
          </a:prstGeom>
          <a:noFill/>
        </p:spPr>
        <p:txBody>
          <a:bodyPr wrap="square">
            <a:spAutoFit/>
          </a:bodyPr>
          <a:lstStyle/>
          <a:p>
            <a:pPr algn="l">
              <a:defRPr sz="1100" b="0">
                <a:solidFill>
                  <a:srgbClr val="555555"/>
                </a:solidFill>
              </a:defRPr>
            </a:pPr>
            <a:r>
              <a:t>① Bodenwert  +  ② Gebäudewert</a:t>
            </a:r>
          </a:p>
        </p:txBody>
      </p:sp>
      <p:sp>
        <p:nvSpPr>
          <p:cNvPr id="36" name="TextBox 35"/>
          <p:cNvSpPr txBox="1"/>
          <p:nvPr/>
        </p:nvSpPr>
        <p:spPr>
          <a:xfrm>
            <a:off x="9372600" y="5733288"/>
            <a:ext cx="2194560" cy="310896"/>
          </a:xfrm>
          <a:prstGeom prst="rect">
            <a:avLst/>
          </a:prstGeom>
          <a:noFill/>
        </p:spPr>
        <p:txBody>
          <a:bodyPr wrap="square">
            <a:spAutoFit/>
          </a:bodyPr>
          <a:lstStyle/>
          <a:p>
            <a:pPr algn="r">
              <a:defRPr sz="1200" b="1">
                <a:solidFill>
                  <a:srgbClr val="1A2B4A"/>
                </a:solidFill>
              </a:defRPr>
            </a:pPr>
            <a:r>
              <a:t>495.672 €</a:t>
            </a:r>
          </a:p>
        </p:txBody>
      </p:sp>
      <p:sp>
        <p:nvSpPr>
          <p:cNvPr id="37" name="TextBox 36"/>
          <p:cNvSpPr txBox="1"/>
          <p:nvPr/>
        </p:nvSpPr>
        <p:spPr>
          <a:xfrm>
            <a:off x="777240" y="6062472"/>
            <a:ext cx="2194560" cy="310896"/>
          </a:xfrm>
          <a:prstGeom prst="rect">
            <a:avLst/>
          </a:prstGeom>
          <a:noFill/>
        </p:spPr>
        <p:txBody>
          <a:bodyPr wrap="square">
            <a:spAutoFit/>
          </a:bodyPr>
          <a:lstStyle/>
          <a:p>
            <a:pPr algn="l">
              <a:defRPr sz="1300" b="1">
                <a:solidFill>
                  <a:srgbClr val="C0392B"/>
                </a:solidFill>
              </a:defRPr>
            </a:pPr>
            <a:r>
              <a:t>④  Jahres-Grundsteuer</a:t>
            </a:r>
          </a:p>
        </p:txBody>
      </p:sp>
      <p:sp>
        <p:nvSpPr>
          <p:cNvPr id="38" name="TextBox 37"/>
          <p:cNvSpPr txBox="1"/>
          <p:nvPr/>
        </p:nvSpPr>
        <p:spPr>
          <a:xfrm>
            <a:off x="2971800" y="6062472"/>
            <a:ext cx="6400800" cy="310896"/>
          </a:xfrm>
          <a:prstGeom prst="rect">
            <a:avLst/>
          </a:prstGeom>
          <a:noFill/>
        </p:spPr>
        <p:txBody>
          <a:bodyPr wrap="square">
            <a:spAutoFit/>
          </a:bodyPr>
          <a:lstStyle/>
          <a:p>
            <a:pPr algn="l">
              <a:defRPr sz="1100" b="0">
                <a:solidFill>
                  <a:srgbClr val="555555"/>
                </a:solidFill>
              </a:defRPr>
            </a:pPr>
            <a:r>
              <a:t>③ Grundsteuerwert  ×  Steuermesszahl 0,31 ‰  ×  Hebesatz B 995 %</a:t>
            </a:r>
          </a:p>
        </p:txBody>
      </p:sp>
      <p:sp>
        <p:nvSpPr>
          <p:cNvPr id="39" name="TextBox 38"/>
          <p:cNvSpPr txBox="1"/>
          <p:nvPr/>
        </p:nvSpPr>
        <p:spPr>
          <a:xfrm>
            <a:off x="9372600" y="6062472"/>
            <a:ext cx="2194560" cy="310896"/>
          </a:xfrm>
          <a:prstGeom prst="rect">
            <a:avLst/>
          </a:prstGeom>
          <a:noFill/>
        </p:spPr>
        <p:txBody>
          <a:bodyPr wrap="square">
            <a:spAutoFit/>
          </a:bodyPr>
          <a:lstStyle/>
          <a:p>
            <a:pPr algn="r">
              <a:defRPr sz="1300" b="1">
                <a:solidFill>
                  <a:srgbClr val="C0392B"/>
                </a:solidFill>
              </a:defRPr>
            </a:pPr>
            <a:r>
              <a:t>≈ 1.529 €  / Jahr</a:t>
            </a:r>
          </a:p>
        </p:txBody>
      </p:sp>
      <p:sp>
        <p:nvSpPr>
          <p:cNvPr id="40" name="TextBox 39"/>
          <p:cNvSpPr txBox="1"/>
          <p:nvPr/>
        </p:nvSpPr>
        <p:spPr>
          <a:xfrm>
            <a:off x="457200" y="6583680"/>
            <a:ext cx="11247120" cy="274320"/>
          </a:xfrm>
          <a:prstGeom prst="rect">
            <a:avLst/>
          </a:prstGeom>
          <a:noFill/>
        </p:spPr>
        <p:txBody>
          <a:bodyPr wrap="square">
            <a:spAutoFit/>
          </a:bodyPr>
          <a:lstStyle/>
          <a:p>
            <a:pPr algn="l">
              <a:defRPr sz="900" b="0">
                <a:solidFill>
                  <a:srgbClr val="555555"/>
                </a:solidFill>
              </a:defRPr>
            </a:pPr>
            <a:r>
              <a:t>Hebesätze: Statistikportal / Statistische Ämter (Stand 31.12.2022 · Xanten: 16.06.2026).  Schätzung als Größenordnung; weicht ohne individuelle Bewertungsfaktoren (Mietniveaustufe, Restnutzungsdauer, etc.) vom Steuerbescheid ab.</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UMGEBUNG</a:t>
            </a:r>
          </a:p>
        </p:txBody>
      </p:sp>
      <p:pic>
        <p:nvPicPr>
          <p:cNvPr id="3" name="Picture 2" descr="umgebung_20260616_125046_poliert.jpg"/>
          <p:cNvPicPr>
            <a:picLocks noChangeAspect="1"/>
          </p:cNvPicPr>
          <p:nvPr/>
        </p:nvPicPr>
        <p:blipFill>
          <a:blip r:embed="rId2"/>
          <a:stretch>
            <a:fillRect/>
          </a:stretch>
        </p:blipFill>
        <p:spPr>
          <a:xfrm>
            <a:off x="365760" y="1554480"/>
            <a:ext cx="5120640" cy="3840480"/>
          </a:xfrm>
          <a:prstGeom prst="rect">
            <a:avLst/>
          </a:prstGeom>
        </p:spPr>
      </p:pic>
      <p:sp>
        <p:nvSpPr>
          <p:cNvPr id="4" name="Oval 3"/>
          <p:cNvSpPr/>
          <p:nvPr/>
        </p:nvSpPr>
        <p:spPr>
          <a:xfrm>
            <a:off x="5760720" y="1280160"/>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A</a:t>
            </a:r>
          </a:p>
        </p:txBody>
      </p:sp>
      <p:sp>
        <p:nvSpPr>
          <p:cNvPr id="5" name="TextBox 4"/>
          <p:cNvSpPr txBox="1"/>
          <p:nvPr/>
        </p:nvSpPr>
        <p:spPr>
          <a:xfrm>
            <a:off x="6217920" y="1316736"/>
            <a:ext cx="2560320" cy="365760"/>
          </a:xfrm>
          <a:prstGeom prst="rect">
            <a:avLst/>
          </a:prstGeom>
          <a:noFill/>
        </p:spPr>
        <p:txBody>
          <a:bodyPr wrap="square">
            <a:spAutoFit/>
          </a:bodyPr>
          <a:lstStyle/>
          <a:p>
            <a:pPr algn="l">
              <a:defRPr sz="1300" b="0">
                <a:solidFill>
                  <a:srgbClr val="555555"/>
                </a:solidFill>
              </a:defRPr>
            </a:pPr>
            <a:r>
              <a:t>🥖  Bäckerei — 7×, ab 340 m</a:t>
            </a:r>
          </a:p>
        </p:txBody>
      </p:sp>
      <p:sp>
        <p:nvSpPr>
          <p:cNvPr id="6" name="Oval 5"/>
          <p:cNvSpPr/>
          <p:nvPr/>
        </p:nvSpPr>
        <p:spPr>
          <a:xfrm>
            <a:off x="5760720" y="1719072"/>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B</a:t>
            </a:r>
          </a:p>
        </p:txBody>
      </p:sp>
      <p:sp>
        <p:nvSpPr>
          <p:cNvPr id="7" name="TextBox 6"/>
          <p:cNvSpPr txBox="1"/>
          <p:nvPr/>
        </p:nvSpPr>
        <p:spPr>
          <a:xfrm>
            <a:off x="6217920" y="1755648"/>
            <a:ext cx="2560320" cy="365760"/>
          </a:xfrm>
          <a:prstGeom prst="rect">
            <a:avLst/>
          </a:prstGeom>
          <a:noFill/>
        </p:spPr>
        <p:txBody>
          <a:bodyPr wrap="square">
            <a:spAutoFit/>
          </a:bodyPr>
          <a:lstStyle/>
          <a:p>
            <a:pPr algn="l">
              <a:defRPr sz="1300" b="0">
                <a:solidFill>
                  <a:srgbClr val="555555"/>
                </a:solidFill>
              </a:defRPr>
            </a:pPr>
            <a:r>
              <a:t>🛒  Supermarkt — 7×, ab 1,2 km</a:t>
            </a:r>
          </a:p>
        </p:txBody>
      </p:sp>
      <p:sp>
        <p:nvSpPr>
          <p:cNvPr id="8" name="Oval 7"/>
          <p:cNvSpPr/>
          <p:nvPr/>
        </p:nvSpPr>
        <p:spPr>
          <a:xfrm>
            <a:off x="5760720" y="2157984"/>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C</a:t>
            </a:r>
          </a:p>
        </p:txBody>
      </p:sp>
      <p:sp>
        <p:nvSpPr>
          <p:cNvPr id="9" name="TextBox 8"/>
          <p:cNvSpPr txBox="1"/>
          <p:nvPr/>
        </p:nvSpPr>
        <p:spPr>
          <a:xfrm>
            <a:off x="6217920" y="2194560"/>
            <a:ext cx="2560320" cy="365760"/>
          </a:xfrm>
          <a:prstGeom prst="rect">
            <a:avLst/>
          </a:prstGeom>
          <a:noFill/>
        </p:spPr>
        <p:txBody>
          <a:bodyPr wrap="square">
            <a:spAutoFit/>
          </a:bodyPr>
          <a:lstStyle/>
          <a:p>
            <a:pPr algn="l">
              <a:defRPr sz="1300" b="0">
                <a:solidFill>
                  <a:srgbClr val="555555"/>
                </a:solidFill>
              </a:defRPr>
            </a:pPr>
            <a:r>
              <a:t>🧴  Drogerie — 2×, ab 1,4 km</a:t>
            </a:r>
          </a:p>
        </p:txBody>
      </p:sp>
      <p:sp>
        <p:nvSpPr>
          <p:cNvPr id="10" name="Oval 9"/>
          <p:cNvSpPr/>
          <p:nvPr/>
        </p:nvSpPr>
        <p:spPr>
          <a:xfrm>
            <a:off x="5760720" y="2596896"/>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D</a:t>
            </a:r>
          </a:p>
        </p:txBody>
      </p:sp>
      <p:sp>
        <p:nvSpPr>
          <p:cNvPr id="11" name="TextBox 10"/>
          <p:cNvSpPr txBox="1"/>
          <p:nvPr/>
        </p:nvSpPr>
        <p:spPr>
          <a:xfrm>
            <a:off x="6217920" y="2633472"/>
            <a:ext cx="2560320" cy="365760"/>
          </a:xfrm>
          <a:prstGeom prst="rect">
            <a:avLst/>
          </a:prstGeom>
          <a:noFill/>
        </p:spPr>
        <p:txBody>
          <a:bodyPr wrap="square">
            <a:spAutoFit/>
          </a:bodyPr>
          <a:lstStyle/>
          <a:p>
            <a:pPr algn="l">
              <a:defRPr sz="1300" b="0">
                <a:solidFill>
                  <a:srgbClr val="555555"/>
                </a:solidFill>
              </a:defRPr>
            </a:pPr>
            <a:r>
              <a:t>💊  Apotheke — 4×, ab 1,3 km</a:t>
            </a:r>
          </a:p>
        </p:txBody>
      </p:sp>
      <p:sp>
        <p:nvSpPr>
          <p:cNvPr id="12" name="Oval 11"/>
          <p:cNvSpPr/>
          <p:nvPr/>
        </p:nvSpPr>
        <p:spPr>
          <a:xfrm>
            <a:off x="5760720" y="3035808"/>
            <a:ext cx="365760" cy="365760"/>
          </a:xfrm>
          <a:prstGeom prst="ellipse">
            <a:avLst/>
          </a:prstGeom>
          <a:solidFill>
            <a:srgbClr val="C0392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E</a:t>
            </a:r>
          </a:p>
        </p:txBody>
      </p:sp>
      <p:sp>
        <p:nvSpPr>
          <p:cNvPr id="13" name="TextBox 12"/>
          <p:cNvSpPr txBox="1"/>
          <p:nvPr/>
        </p:nvSpPr>
        <p:spPr>
          <a:xfrm>
            <a:off x="6217920" y="3072384"/>
            <a:ext cx="2560320" cy="365760"/>
          </a:xfrm>
          <a:prstGeom prst="rect">
            <a:avLst/>
          </a:prstGeom>
          <a:noFill/>
        </p:spPr>
        <p:txBody>
          <a:bodyPr wrap="square">
            <a:spAutoFit/>
          </a:bodyPr>
          <a:lstStyle/>
          <a:p>
            <a:pPr algn="l">
              <a:defRPr sz="1300" b="0">
                <a:solidFill>
                  <a:srgbClr val="555555"/>
                </a:solidFill>
              </a:defRPr>
            </a:pPr>
            <a:r>
              <a:t>🩺  Arzt — 5×, ab 1,3 km</a:t>
            </a:r>
          </a:p>
        </p:txBody>
      </p:sp>
      <p:sp>
        <p:nvSpPr>
          <p:cNvPr id="14" name="Oval 13"/>
          <p:cNvSpPr/>
          <p:nvPr/>
        </p:nvSpPr>
        <p:spPr>
          <a:xfrm>
            <a:off x="5760720" y="3474720"/>
            <a:ext cx="365760" cy="365760"/>
          </a:xfrm>
          <a:prstGeom prst="ellipse">
            <a:avLst/>
          </a:prstGeom>
          <a:solidFill>
            <a:srgbClr val="C0392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F</a:t>
            </a:r>
          </a:p>
        </p:txBody>
      </p:sp>
      <p:sp>
        <p:nvSpPr>
          <p:cNvPr id="15" name="TextBox 14"/>
          <p:cNvSpPr txBox="1"/>
          <p:nvPr/>
        </p:nvSpPr>
        <p:spPr>
          <a:xfrm>
            <a:off x="6217920" y="3511296"/>
            <a:ext cx="2560320" cy="365760"/>
          </a:xfrm>
          <a:prstGeom prst="rect">
            <a:avLst/>
          </a:prstGeom>
          <a:noFill/>
        </p:spPr>
        <p:txBody>
          <a:bodyPr wrap="square">
            <a:spAutoFit/>
          </a:bodyPr>
          <a:lstStyle/>
          <a:p>
            <a:pPr algn="l">
              <a:defRPr sz="1300" b="0">
                <a:solidFill>
                  <a:srgbClr val="555555"/>
                </a:solidFill>
              </a:defRPr>
            </a:pPr>
            <a:r>
              <a:t>🏥  Krankenhaus — 1×, ab 3,3 km</a:t>
            </a:r>
          </a:p>
        </p:txBody>
      </p:sp>
      <p:sp>
        <p:nvSpPr>
          <p:cNvPr id="16" name="Oval 15"/>
          <p:cNvSpPr/>
          <p:nvPr/>
        </p:nvSpPr>
        <p:spPr>
          <a:xfrm>
            <a:off x="5760720" y="3913632"/>
            <a:ext cx="365760" cy="365760"/>
          </a:xfrm>
          <a:prstGeom prst="ellipse">
            <a:avLst/>
          </a:prstGeom>
          <a:solidFill>
            <a:srgbClr val="D37C1E"/>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G</a:t>
            </a:r>
          </a:p>
        </p:txBody>
      </p:sp>
      <p:sp>
        <p:nvSpPr>
          <p:cNvPr id="17" name="TextBox 16"/>
          <p:cNvSpPr txBox="1"/>
          <p:nvPr/>
        </p:nvSpPr>
        <p:spPr>
          <a:xfrm>
            <a:off x="6217920" y="3950208"/>
            <a:ext cx="2560320" cy="365760"/>
          </a:xfrm>
          <a:prstGeom prst="rect">
            <a:avLst/>
          </a:prstGeom>
          <a:noFill/>
        </p:spPr>
        <p:txBody>
          <a:bodyPr wrap="square">
            <a:spAutoFit/>
          </a:bodyPr>
          <a:lstStyle/>
          <a:p>
            <a:pPr algn="l">
              <a:defRPr sz="1300" b="0">
                <a:solidFill>
                  <a:srgbClr val="555555"/>
                </a:solidFill>
              </a:defRPr>
            </a:pPr>
            <a:r>
              <a:t>🏫  Schule — 7×, ab 248 m</a:t>
            </a:r>
          </a:p>
        </p:txBody>
      </p:sp>
      <p:sp>
        <p:nvSpPr>
          <p:cNvPr id="18" name="Oval 17"/>
          <p:cNvSpPr/>
          <p:nvPr/>
        </p:nvSpPr>
        <p:spPr>
          <a:xfrm>
            <a:off x="5760720" y="4352544"/>
            <a:ext cx="365760" cy="365760"/>
          </a:xfrm>
          <a:prstGeom prst="ellipse">
            <a:avLst/>
          </a:prstGeom>
          <a:solidFill>
            <a:srgbClr val="D37C1E"/>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H</a:t>
            </a:r>
          </a:p>
        </p:txBody>
      </p:sp>
      <p:sp>
        <p:nvSpPr>
          <p:cNvPr id="19" name="TextBox 18"/>
          <p:cNvSpPr txBox="1"/>
          <p:nvPr/>
        </p:nvSpPr>
        <p:spPr>
          <a:xfrm>
            <a:off x="6217920" y="4389120"/>
            <a:ext cx="2560320" cy="365760"/>
          </a:xfrm>
          <a:prstGeom prst="rect">
            <a:avLst/>
          </a:prstGeom>
          <a:noFill/>
        </p:spPr>
        <p:txBody>
          <a:bodyPr wrap="square">
            <a:spAutoFit/>
          </a:bodyPr>
          <a:lstStyle/>
          <a:p>
            <a:pPr algn="l">
              <a:defRPr sz="1300" b="0">
                <a:solidFill>
                  <a:srgbClr val="555555"/>
                </a:solidFill>
              </a:defRPr>
            </a:pPr>
            <a:r>
              <a:t>🧸  Kindergarten — 3×, ab 1,1 km</a:t>
            </a:r>
          </a:p>
        </p:txBody>
      </p:sp>
      <p:sp>
        <p:nvSpPr>
          <p:cNvPr id="20" name="Oval 19"/>
          <p:cNvSpPr/>
          <p:nvPr/>
        </p:nvSpPr>
        <p:spPr>
          <a:xfrm>
            <a:off x="8778240" y="1280160"/>
            <a:ext cx="365760" cy="365760"/>
          </a:xfrm>
          <a:prstGeom prst="ellipse">
            <a:avLst/>
          </a:prstGeom>
          <a:solidFill>
            <a:srgbClr val="2962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I</a:t>
            </a:r>
          </a:p>
        </p:txBody>
      </p:sp>
      <p:sp>
        <p:nvSpPr>
          <p:cNvPr id="21" name="TextBox 20"/>
          <p:cNvSpPr txBox="1"/>
          <p:nvPr/>
        </p:nvSpPr>
        <p:spPr>
          <a:xfrm>
            <a:off x="9235440" y="1316736"/>
            <a:ext cx="2560320" cy="365760"/>
          </a:xfrm>
          <a:prstGeom prst="rect">
            <a:avLst/>
          </a:prstGeom>
          <a:noFill/>
        </p:spPr>
        <p:txBody>
          <a:bodyPr wrap="square">
            <a:spAutoFit/>
          </a:bodyPr>
          <a:lstStyle/>
          <a:p>
            <a:pPr algn="l">
              <a:defRPr sz="1300" b="0">
                <a:solidFill>
                  <a:srgbClr val="555555"/>
                </a:solidFill>
              </a:defRPr>
            </a:pPr>
            <a:r>
              <a:t>🚌  Bushaltestelle — 17×, ab 105 m</a:t>
            </a:r>
          </a:p>
        </p:txBody>
      </p:sp>
      <p:sp>
        <p:nvSpPr>
          <p:cNvPr id="22" name="Oval 21"/>
          <p:cNvSpPr/>
          <p:nvPr/>
        </p:nvSpPr>
        <p:spPr>
          <a:xfrm>
            <a:off x="8778240" y="1719072"/>
            <a:ext cx="365760" cy="365760"/>
          </a:xfrm>
          <a:prstGeom prst="ellipse">
            <a:avLst/>
          </a:prstGeom>
          <a:solidFill>
            <a:srgbClr val="2962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J</a:t>
            </a:r>
          </a:p>
        </p:txBody>
      </p:sp>
      <p:sp>
        <p:nvSpPr>
          <p:cNvPr id="23" name="TextBox 22"/>
          <p:cNvSpPr txBox="1"/>
          <p:nvPr/>
        </p:nvSpPr>
        <p:spPr>
          <a:xfrm>
            <a:off x="9235440" y="1755648"/>
            <a:ext cx="2560320" cy="365760"/>
          </a:xfrm>
          <a:prstGeom prst="rect">
            <a:avLst/>
          </a:prstGeom>
          <a:noFill/>
        </p:spPr>
        <p:txBody>
          <a:bodyPr wrap="square">
            <a:spAutoFit/>
          </a:bodyPr>
          <a:lstStyle/>
          <a:p>
            <a:pPr algn="l">
              <a:defRPr sz="1300" b="0">
                <a:solidFill>
                  <a:srgbClr val="555555"/>
                </a:solidFill>
              </a:defRPr>
            </a:pPr>
            <a:r>
              <a:t>🚆  Bahnhof — 2×, ab 1,6 km</a:t>
            </a:r>
          </a:p>
        </p:txBody>
      </p:sp>
      <p:sp>
        <p:nvSpPr>
          <p:cNvPr id="24" name="Oval 23"/>
          <p:cNvSpPr/>
          <p:nvPr/>
        </p:nvSpPr>
        <p:spPr>
          <a:xfrm>
            <a:off x="8778240" y="2157984"/>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K</a:t>
            </a:r>
          </a:p>
        </p:txBody>
      </p:sp>
      <p:sp>
        <p:nvSpPr>
          <p:cNvPr id="25" name="TextBox 24"/>
          <p:cNvSpPr txBox="1"/>
          <p:nvPr/>
        </p:nvSpPr>
        <p:spPr>
          <a:xfrm>
            <a:off x="9235440" y="2194560"/>
            <a:ext cx="2560320" cy="365760"/>
          </a:xfrm>
          <a:prstGeom prst="rect">
            <a:avLst/>
          </a:prstGeom>
          <a:noFill/>
        </p:spPr>
        <p:txBody>
          <a:bodyPr wrap="square">
            <a:spAutoFit/>
          </a:bodyPr>
          <a:lstStyle/>
          <a:p>
            <a:pPr algn="l">
              <a:defRPr sz="1300" b="0">
                <a:solidFill>
                  <a:srgbClr val="555555"/>
                </a:solidFill>
              </a:defRPr>
            </a:pPr>
            <a:r>
              <a:t>⛪  Kirche — 8×, ab 350 m</a:t>
            </a:r>
          </a:p>
        </p:txBody>
      </p:sp>
      <p:sp>
        <p:nvSpPr>
          <p:cNvPr id="26" name="Oval 25"/>
          <p:cNvSpPr/>
          <p:nvPr/>
        </p:nvSpPr>
        <p:spPr>
          <a:xfrm>
            <a:off x="8778240" y="2596896"/>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L</a:t>
            </a:r>
          </a:p>
        </p:txBody>
      </p:sp>
      <p:sp>
        <p:nvSpPr>
          <p:cNvPr id="27" name="TextBox 26"/>
          <p:cNvSpPr txBox="1"/>
          <p:nvPr/>
        </p:nvSpPr>
        <p:spPr>
          <a:xfrm>
            <a:off x="9235440" y="2633472"/>
            <a:ext cx="2560320" cy="365760"/>
          </a:xfrm>
          <a:prstGeom prst="rect">
            <a:avLst/>
          </a:prstGeom>
          <a:noFill/>
        </p:spPr>
        <p:txBody>
          <a:bodyPr wrap="square">
            <a:spAutoFit/>
          </a:bodyPr>
          <a:lstStyle/>
          <a:p>
            <a:pPr algn="l">
              <a:defRPr sz="1300" b="0">
                <a:solidFill>
                  <a:srgbClr val="555555"/>
                </a:solidFill>
              </a:defRPr>
            </a:pPr>
            <a:r>
              <a:t>🏦  Bank — 4×, ab 1,4 km</a:t>
            </a:r>
          </a:p>
        </p:txBody>
      </p:sp>
      <p:sp>
        <p:nvSpPr>
          <p:cNvPr id="28" name="Oval 27"/>
          <p:cNvSpPr/>
          <p:nvPr/>
        </p:nvSpPr>
        <p:spPr>
          <a:xfrm>
            <a:off x="8778240" y="3035808"/>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M</a:t>
            </a:r>
          </a:p>
        </p:txBody>
      </p:sp>
      <p:sp>
        <p:nvSpPr>
          <p:cNvPr id="29" name="TextBox 28"/>
          <p:cNvSpPr txBox="1"/>
          <p:nvPr/>
        </p:nvSpPr>
        <p:spPr>
          <a:xfrm>
            <a:off x="9235440" y="3072384"/>
            <a:ext cx="2560320" cy="365760"/>
          </a:xfrm>
          <a:prstGeom prst="rect">
            <a:avLst/>
          </a:prstGeom>
          <a:noFill/>
        </p:spPr>
        <p:txBody>
          <a:bodyPr wrap="square">
            <a:spAutoFit/>
          </a:bodyPr>
          <a:lstStyle/>
          <a:p>
            <a:pPr algn="l">
              <a:defRPr sz="1300" b="0">
                <a:solidFill>
                  <a:srgbClr val="555555"/>
                </a:solidFill>
              </a:defRPr>
            </a:pPr>
            <a:r>
              <a:t>📮  Post — 2×, ab 1,2 km</a:t>
            </a:r>
          </a:p>
        </p:txBody>
      </p:sp>
      <p:sp>
        <p:nvSpPr>
          <p:cNvPr id="30" name="Oval 29"/>
          <p:cNvSpPr/>
          <p:nvPr/>
        </p:nvSpPr>
        <p:spPr>
          <a:xfrm>
            <a:off x="8778240" y="3474720"/>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N</a:t>
            </a:r>
          </a:p>
        </p:txBody>
      </p:sp>
      <p:sp>
        <p:nvSpPr>
          <p:cNvPr id="31" name="TextBox 30"/>
          <p:cNvSpPr txBox="1"/>
          <p:nvPr/>
        </p:nvSpPr>
        <p:spPr>
          <a:xfrm>
            <a:off x="9235440" y="3511296"/>
            <a:ext cx="2560320" cy="365760"/>
          </a:xfrm>
          <a:prstGeom prst="rect">
            <a:avLst/>
          </a:prstGeom>
          <a:noFill/>
        </p:spPr>
        <p:txBody>
          <a:bodyPr wrap="square">
            <a:spAutoFit/>
          </a:bodyPr>
          <a:lstStyle/>
          <a:p>
            <a:pPr algn="l">
              <a:defRPr sz="1300" b="0">
                <a:solidFill>
                  <a:srgbClr val="555555"/>
                </a:solidFill>
              </a:defRPr>
            </a:pPr>
            <a:r>
              <a:t>🍽  Restaurant — 23×, ab 302 m</a:t>
            </a:r>
          </a:p>
        </p:txBody>
      </p:sp>
      <p:sp>
        <p:nvSpPr>
          <p:cNvPr id="32" name="Oval 31"/>
          <p:cNvSpPr/>
          <p:nvPr/>
        </p:nvSpPr>
        <p:spPr>
          <a:xfrm>
            <a:off x="8778240" y="3913632"/>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O</a:t>
            </a:r>
          </a:p>
        </p:txBody>
      </p:sp>
      <p:sp>
        <p:nvSpPr>
          <p:cNvPr id="33" name="TextBox 32"/>
          <p:cNvSpPr txBox="1"/>
          <p:nvPr/>
        </p:nvSpPr>
        <p:spPr>
          <a:xfrm>
            <a:off x="9235440" y="3950208"/>
            <a:ext cx="2560320" cy="365760"/>
          </a:xfrm>
          <a:prstGeom prst="rect">
            <a:avLst/>
          </a:prstGeom>
          <a:noFill/>
        </p:spPr>
        <p:txBody>
          <a:bodyPr wrap="square">
            <a:spAutoFit/>
          </a:bodyPr>
          <a:lstStyle/>
          <a:p>
            <a:pPr algn="l">
              <a:defRPr sz="1300" b="0">
                <a:solidFill>
                  <a:srgbClr val="555555"/>
                </a:solidFill>
              </a:defRPr>
            </a:pPr>
            <a:r>
              <a:t>☕  Café — 11×, ab 1,2 km</a:t>
            </a:r>
          </a:p>
        </p:txBody>
      </p:sp>
      <p:sp>
        <p:nvSpPr>
          <p:cNvPr id="34" name="TextBox 33"/>
          <p:cNvSpPr txBox="1"/>
          <p:nvPr/>
        </p:nvSpPr>
        <p:spPr>
          <a:xfrm>
            <a:off x="365760" y="6492240"/>
            <a:ext cx="11430000" cy="274320"/>
          </a:xfrm>
          <a:prstGeom prst="rect">
            <a:avLst/>
          </a:prstGeom>
          <a:noFill/>
        </p:spPr>
        <p:txBody>
          <a:bodyPr wrap="square">
            <a:spAutoFit/>
          </a:bodyPr>
          <a:lstStyle/>
          <a:p>
            <a:pPr algn="ctr">
              <a:defRPr sz="1000" b="0">
                <a:solidFill>
                  <a:srgbClr val="555555"/>
                </a:solidFill>
              </a:defRPr>
            </a:pPr>
            <a:r>
              <a:t>Markierungen: nächstgelegene Einrichtung je Kategorie  ·  Quelle: OpenStreetMap</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KRITISCHE LAGEFAKTOREN</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3600" b="1">
                <a:solidFill>
                  <a:srgbClr val="27A04B"/>
                </a:solidFill>
              </a:defRPr>
            </a:pPr>
            <a:r>
              <a:t>RUHIGE LAGE</a:t>
            </a:r>
          </a:p>
        </p:txBody>
      </p:sp>
      <p:sp>
        <p:nvSpPr>
          <p:cNvPr id="4" name="TextBox 3"/>
          <p:cNvSpPr txBox="1"/>
          <p:nvPr/>
        </p:nvSpPr>
        <p:spPr>
          <a:xfrm>
            <a:off x="457200" y="1783080"/>
            <a:ext cx="11247120" cy="365760"/>
          </a:xfrm>
          <a:prstGeom prst="rect">
            <a:avLst/>
          </a:prstGeom>
          <a:noFill/>
        </p:spPr>
        <p:txBody>
          <a:bodyPr wrap="square">
            <a:spAutoFit/>
          </a:bodyPr>
          <a:lstStyle/>
          <a:p>
            <a:pPr algn="l">
              <a:defRPr sz="1400" b="0">
                <a:solidFill>
                  <a:srgbClr val="555555"/>
                </a:solidFill>
              </a:defRPr>
            </a:pPr>
            <a:r>
              <a:t>Keine relevanten Belastungen durch Verkehr, Industrie oder Energieinfrastruktur im direkten Umfeld festgestellt.</a:t>
            </a:r>
          </a:p>
        </p:txBody>
      </p:sp>
      <p:sp>
        <p:nvSpPr>
          <p:cNvPr id="5" name="TextBox 4"/>
          <p:cNvSpPr txBox="1"/>
          <p:nvPr/>
        </p:nvSpPr>
        <p:spPr>
          <a:xfrm>
            <a:off x="457200" y="2331720"/>
            <a:ext cx="6583680" cy="4389120"/>
          </a:xfrm>
          <a:prstGeom prst="rect">
            <a:avLst/>
          </a:prstGeom>
          <a:noFill/>
        </p:spPr>
        <p:txBody>
          <a:bodyPr wrap="square">
            <a:spAutoFit/>
          </a:bodyPr>
          <a:lstStyle/>
          <a:p>
            <a:pPr algn="l">
              <a:defRPr sz="1400" b="0">
                <a:solidFill>
                  <a:srgbClr val="555555"/>
                </a:solidFill>
              </a:defRPr>
            </a:pPr>
            <a:r>
              <a:t>Die Lage im Xantener Ortsteil Lüttingen ist von Verkehrslärm und technischer Infrastruktur weitgehend ungestört. Der Varusring als nächste Bundesstraße verläuft in ca. 469 m Entfernung — außerhalb des relevanten Schwellradius von 200 m. Autobahnen, Autobahnzubringer und Bahnstrecken sind im Umfeld bis 1.500 m nicht erfasst; ein Verkehrsflughafen liegt mit dem Flughafen Weeze/Niederrhein in gut 23 km.</a:t>
            </a:r>
          </a:p>
          <a:p>
            <a:pPr algn="l">
              <a:defRPr sz="1400" b="0">
                <a:solidFill>
                  <a:srgbClr val="555555"/>
                </a:solidFill>
              </a:defRPr>
            </a:pPr>
          </a:p>
          <a:p>
            <a:pPr algn="l">
              <a:defRPr sz="1400" b="0">
                <a:solidFill>
                  <a:srgbClr val="555555"/>
                </a:solidFill>
              </a:defRPr>
            </a:pPr>
            <a:r>
              <a:t>Ein Kraftwerk befindet sich in ca. 961 m (Schwelle: 500 m) und die Kläranlage Xanten-Lüttingen in ca. 1.051 m (Schwelle: 800 m) — beide außerhalb der Bewertungsschwellen, aber für eine vollständige Lagebeschreibung zu nennen. Hochspannungsleitungen und Umspannwerke sind im Suchradius nicht erfasst.</a:t>
            </a:r>
          </a:p>
        </p:txBody>
      </p:sp>
      <p:sp>
        <p:nvSpPr>
          <p:cNvPr id="6" name="Rounded Rectangle 5"/>
          <p:cNvSpPr/>
          <p:nvPr/>
        </p:nvSpPr>
        <p:spPr>
          <a:xfrm>
            <a:off x="7269480" y="2286000"/>
            <a:ext cx="4480560" cy="443484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269480" y="2468880"/>
            <a:ext cx="4480560" cy="365760"/>
          </a:xfrm>
          <a:prstGeom prst="rect">
            <a:avLst/>
          </a:prstGeom>
          <a:noFill/>
        </p:spPr>
        <p:txBody>
          <a:bodyPr wrap="square">
            <a:spAutoFit/>
          </a:bodyPr>
          <a:lstStyle/>
          <a:p>
            <a:pPr algn="ctr">
              <a:defRPr sz="1400" b="1">
                <a:solidFill>
                  <a:srgbClr val="1A2B4A"/>
                </a:solidFill>
              </a:defRPr>
            </a:pPr>
            <a:r>
              <a:t>LAGERUHE-CHECK</a:t>
            </a:r>
          </a:p>
        </p:txBody>
      </p:sp>
      <p:sp>
        <p:nvSpPr>
          <p:cNvPr id="8" name="TextBox 7"/>
          <p:cNvSpPr txBox="1"/>
          <p:nvPr/>
        </p:nvSpPr>
        <p:spPr>
          <a:xfrm>
            <a:off x="7406640" y="2788920"/>
            <a:ext cx="274320" cy="292608"/>
          </a:xfrm>
          <a:prstGeom prst="rect">
            <a:avLst/>
          </a:prstGeom>
          <a:noFill/>
        </p:spPr>
        <p:txBody>
          <a:bodyPr wrap="square">
            <a:spAutoFit/>
          </a:bodyPr>
          <a:lstStyle/>
          <a:p>
            <a:pPr algn="l">
              <a:defRPr sz="1400" b="1">
                <a:solidFill>
                  <a:srgbClr val="27A04B"/>
                </a:solidFill>
              </a:defRPr>
            </a:pPr>
            <a:r>
              <a:t>✓</a:t>
            </a:r>
          </a:p>
        </p:txBody>
      </p:sp>
      <p:sp>
        <p:nvSpPr>
          <p:cNvPr id="9" name="TextBox 8"/>
          <p:cNvSpPr txBox="1"/>
          <p:nvPr/>
        </p:nvSpPr>
        <p:spPr>
          <a:xfrm>
            <a:off x="7726679" y="2788920"/>
            <a:ext cx="365760" cy="292608"/>
          </a:xfrm>
          <a:prstGeom prst="rect">
            <a:avLst/>
          </a:prstGeom>
          <a:noFill/>
        </p:spPr>
        <p:txBody>
          <a:bodyPr wrap="square">
            <a:spAutoFit/>
          </a:bodyPr>
          <a:lstStyle/>
          <a:p>
            <a:pPr algn="l">
              <a:defRPr sz="1400" b="0">
                <a:solidFill>
                  <a:srgbClr val="555555"/>
                </a:solidFill>
              </a:defRPr>
            </a:pPr>
            <a:r>
              <a:t>🛣</a:t>
            </a:r>
          </a:p>
        </p:txBody>
      </p:sp>
      <p:sp>
        <p:nvSpPr>
          <p:cNvPr id="10" name="TextBox 9"/>
          <p:cNvSpPr txBox="1"/>
          <p:nvPr/>
        </p:nvSpPr>
        <p:spPr>
          <a:xfrm>
            <a:off x="8092440" y="2788920"/>
            <a:ext cx="1965960" cy="292608"/>
          </a:xfrm>
          <a:prstGeom prst="rect">
            <a:avLst/>
          </a:prstGeom>
          <a:noFill/>
        </p:spPr>
        <p:txBody>
          <a:bodyPr wrap="square">
            <a:spAutoFit/>
          </a:bodyPr>
          <a:lstStyle/>
          <a:p>
            <a:pPr algn="l">
              <a:defRPr sz="1200" b="1">
                <a:solidFill>
                  <a:srgbClr val="1A2B4A"/>
                </a:solidFill>
              </a:defRPr>
            </a:pPr>
            <a:r>
              <a:t>Autobahn</a:t>
            </a:r>
          </a:p>
        </p:txBody>
      </p:sp>
      <p:sp>
        <p:nvSpPr>
          <p:cNvPr id="11" name="TextBox 10"/>
          <p:cNvSpPr txBox="1"/>
          <p:nvPr/>
        </p:nvSpPr>
        <p:spPr>
          <a:xfrm>
            <a:off x="10058400" y="2788920"/>
            <a:ext cx="1600200" cy="292608"/>
          </a:xfrm>
          <a:prstGeom prst="rect">
            <a:avLst/>
          </a:prstGeom>
          <a:noFill/>
        </p:spPr>
        <p:txBody>
          <a:bodyPr wrap="square">
            <a:spAutoFit/>
          </a:bodyPr>
          <a:lstStyle/>
          <a:p>
            <a:pPr algn="r">
              <a:defRPr sz="1200" b="0">
                <a:solidFill>
                  <a:srgbClr val="555555"/>
                </a:solidFill>
              </a:defRPr>
            </a:pPr>
            <a:r>
              <a:t>—</a:t>
            </a:r>
          </a:p>
        </p:txBody>
      </p:sp>
      <p:sp>
        <p:nvSpPr>
          <p:cNvPr id="12" name="TextBox 11"/>
          <p:cNvSpPr txBox="1"/>
          <p:nvPr/>
        </p:nvSpPr>
        <p:spPr>
          <a:xfrm>
            <a:off x="7406640" y="3099816"/>
            <a:ext cx="274320" cy="292608"/>
          </a:xfrm>
          <a:prstGeom prst="rect">
            <a:avLst/>
          </a:prstGeom>
          <a:noFill/>
        </p:spPr>
        <p:txBody>
          <a:bodyPr wrap="square">
            <a:spAutoFit/>
          </a:bodyPr>
          <a:lstStyle/>
          <a:p>
            <a:pPr algn="l">
              <a:defRPr sz="1400" b="1">
                <a:solidFill>
                  <a:srgbClr val="27A04B"/>
                </a:solidFill>
              </a:defRPr>
            </a:pPr>
            <a:r>
              <a:t>✓</a:t>
            </a:r>
          </a:p>
        </p:txBody>
      </p:sp>
      <p:sp>
        <p:nvSpPr>
          <p:cNvPr id="13" name="TextBox 12"/>
          <p:cNvSpPr txBox="1"/>
          <p:nvPr/>
        </p:nvSpPr>
        <p:spPr>
          <a:xfrm>
            <a:off x="7726679" y="3099816"/>
            <a:ext cx="365760" cy="292608"/>
          </a:xfrm>
          <a:prstGeom prst="rect">
            <a:avLst/>
          </a:prstGeom>
          <a:noFill/>
        </p:spPr>
        <p:txBody>
          <a:bodyPr wrap="square">
            <a:spAutoFit/>
          </a:bodyPr>
          <a:lstStyle/>
          <a:p>
            <a:pPr algn="l">
              <a:defRPr sz="1400" b="0">
                <a:solidFill>
                  <a:srgbClr val="555555"/>
                </a:solidFill>
              </a:defRPr>
            </a:pPr>
            <a:r>
              <a:t>🛣</a:t>
            </a:r>
          </a:p>
        </p:txBody>
      </p:sp>
      <p:sp>
        <p:nvSpPr>
          <p:cNvPr id="14" name="TextBox 13"/>
          <p:cNvSpPr txBox="1"/>
          <p:nvPr/>
        </p:nvSpPr>
        <p:spPr>
          <a:xfrm>
            <a:off x="8092440" y="3099816"/>
            <a:ext cx="1965960" cy="292608"/>
          </a:xfrm>
          <a:prstGeom prst="rect">
            <a:avLst/>
          </a:prstGeom>
          <a:noFill/>
        </p:spPr>
        <p:txBody>
          <a:bodyPr wrap="square">
            <a:spAutoFit/>
          </a:bodyPr>
          <a:lstStyle/>
          <a:p>
            <a:pPr algn="l">
              <a:defRPr sz="1200" b="1">
                <a:solidFill>
                  <a:srgbClr val="1A2B4A"/>
                </a:solidFill>
              </a:defRPr>
            </a:pPr>
            <a:r>
              <a:t>Autobahnzubringer</a:t>
            </a:r>
          </a:p>
        </p:txBody>
      </p:sp>
      <p:sp>
        <p:nvSpPr>
          <p:cNvPr id="15" name="TextBox 14"/>
          <p:cNvSpPr txBox="1"/>
          <p:nvPr/>
        </p:nvSpPr>
        <p:spPr>
          <a:xfrm>
            <a:off x="10058400" y="3099816"/>
            <a:ext cx="1600200" cy="292608"/>
          </a:xfrm>
          <a:prstGeom prst="rect">
            <a:avLst/>
          </a:prstGeom>
          <a:noFill/>
        </p:spPr>
        <p:txBody>
          <a:bodyPr wrap="square">
            <a:spAutoFit/>
          </a:bodyPr>
          <a:lstStyle/>
          <a:p>
            <a:pPr algn="r">
              <a:defRPr sz="1200" b="0">
                <a:solidFill>
                  <a:srgbClr val="555555"/>
                </a:solidFill>
              </a:defRPr>
            </a:pPr>
            <a:r>
              <a:t>—</a:t>
            </a:r>
          </a:p>
        </p:txBody>
      </p:sp>
      <p:sp>
        <p:nvSpPr>
          <p:cNvPr id="16" name="TextBox 15"/>
          <p:cNvSpPr txBox="1"/>
          <p:nvPr/>
        </p:nvSpPr>
        <p:spPr>
          <a:xfrm>
            <a:off x="7406640" y="3410712"/>
            <a:ext cx="274320" cy="292608"/>
          </a:xfrm>
          <a:prstGeom prst="rect">
            <a:avLst/>
          </a:prstGeom>
          <a:noFill/>
        </p:spPr>
        <p:txBody>
          <a:bodyPr wrap="square">
            <a:spAutoFit/>
          </a:bodyPr>
          <a:lstStyle/>
          <a:p>
            <a:pPr algn="l">
              <a:defRPr sz="1400" b="1">
                <a:solidFill>
                  <a:srgbClr val="27A04B"/>
                </a:solidFill>
              </a:defRPr>
            </a:pPr>
            <a:r>
              <a:t>✓</a:t>
            </a:r>
          </a:p>
        </p:txBody>
      </p:sp>
      <p:sp>
        <p:nvSpPr>
          <p:cNvPr id="17" name="TextBox 16"/>
          <p:cNvSpPr txBox="1"/>
          <p:nvPr/>
        </p:nvSpPr>
        <p:spPr>
          <a:xfrm>
            <a:off x="7726679" y="3410712"/>
            <a:ext cx="365760" cy="292608"/>
          </a:xfrm>
          <a:prstGeom prst="rect">
            <a:avLst/>
          </a:prstGeom>
          <a:noFill/>
        </p:spPr>
        <p:txBody>
          <a:bodyPr wrap="square">
            <a:spAutoFit/>
          </a:bodyPr>
          <a:lstStyle/>
          <a:p>
            <a:pPr algn="l">
              <a:defRPr sz="1400" b="0">
                <a:solidFill>
                  <a:srgbClr val="555555"/>
                </a:solidFill>
              </a:defRPr>
            </a:pPr>
            <a:r>
              <a:t>🚗</a:t>
            </a:r>
          </a:p>
        </p:txBody>
      </p:sp>
      <p:sp>
        <p:nvSpPr>
          <p:cNvPr id="18" name="TextBox 17"/>
          <p:cNvSpPr txBox="1"/>
          <p:nvPr/>
        </p:nvSpPr>
        <p:spPr>
          <a:xfrm>
            <a:off x="8092440" y="3410712"/>
            <a:ext cx="1965960" cy="292608"/>
          </a:xfrm>
          <a:prstGeom prst="rect">
            <a:avLst/>
          </a:prstGeom>
          <a:noFill/>
        </p:spPr>
        <p:txBody>
          <a:bodyPr wrap="square">
            <a:spAutoFit/>
          </a:bodyPr>
          <a:lstStyle/>
          <a:p>
            <a:pPr algn="l">
              <a:defRPr sz="1200" b="1">
                <a:solidFill>
                  <a:srgbClr val="1A2B4A"/>
                </a:solidFill>
              </a:defRPr>
            </a:pPr>
            <a:r>
              <a:t>Bundesstraße</a:t>
            </a:r>
          </a:p>
        </p:txBody>
      </p:sp>
      <p:sp>
        <p:nvSpPr>
          <p:cNvPr id="19" name="TextBox 18"/>
          <p:cNvSpPr txBox="1"/>
          <p:nvPr/>
        </p:nvSpPr>
        <p:spPr>
          <a:xfrm>
            <a:off x="10058400" y="3410712"/>
            <a:ext cx="1600200" cy="292608"/>
          </a:xfrm>
          <a:prstGeom prst="rect">
            <a:avLst/>
          </a:prstGeom>
          <a:noFill/>
        </p:spPr>
        <p:txBody>
          <a:bodyPr wrap="square">
            <a:spAutoFit/>
          </a:bodyPr>
          <a:lstStyle/>
          <a:p>
            <a:pPr algn="r">
              <a:defRPr sz="1200" b="0">
                <a:solidFill>
                  <a:srgbClr val="555555"/>
                </a:solidFill>
              </a:defRPr>
            </a:pPr>
            <a:r>
              <a:t>469 m</a:t>
            </a:r>
          </a:p>
        </p:txBody>
      </p:sp>
      <p:sp>
        <p:nvSpPr>
          <p:cNvPr id="20" name="TextBox 19"/>
          <p:cNvSpPr txBox="1"/>
          <p:nvPr/>
        </p:nvSpPr>
        <p:spPr>
          <a:xfrm>
            <a:off x="7406640" y="3721608"/>
            <a:ext cx="274320" cy="292608"/>
          </a:xfrm>
          <a:prstGeom prst="rect">
            <a:avLst/>
          </a:prstGeom>
          <a:noFill/>
        </p:spPr>
        <p:txBody>
          <a:bodyPr wrap="square">
            <a:spAutoFit/>
          </a:bodyPr>
          <a:lstStyle/>
          <a:p>
            <a:pPr algn="l">
              <a:defRPr sz="1400" b="1">
                <a:solidFill>
                  <a:srgbClr val="27A04B"/>
                </a:solidFill>
              </a:defRPr>
            </a:pPr>
            <a:r>
              <a:t>✓</a:t>
            </a:r>
          </a:p>
        </p:txBody>
      </p:sp>
      <p:sp>
        <p:nvSpPr>
          <p:cNvPr id="21" name="TextBox 20"/>
          <p:cNvSpPr txBox="1"/>
          <p:nvPr/>
        </p:nvSpPr>
        <p:spPr>
          <a:xfrm>
            <a:off x="7726679" y="3721608"/>
            <a:ext cx="365760" cy="292608"/>
          </a:xfrm>
          <a:prstGeom prst="rect">
            <a:avLst/>
          </a:prstGeom>
          <a:noFill/>
        </p:spPr>
        <p:txBody>
          <a:bodyPr wrap="square">
            <a:spAutoFit/>
          </a:bodyPr>
          <a:lstStyle/>
          <a:p>
            <a:pPr algn="l">
              <a:defRPr sz="1400" b="0">
                <a:solidFill>
                  <a:srgbClr val="555555"/>
                </a:solidFill>
              </a:defRPr>
            </a:pPr>
            <a:r>
              <a:t>🚆</a:t>
            </a:r>
          </a:p>
        </p:txBody>
      </p:sp>
      <p:sp>
        <p:nvSpPr>
          <p:cNvPr id="22" name="TextBox 21"/>
          <p:cNvSpPr txBox="1"/>
          <p:nvPr/>
        </p:nvSpPr>
        <p:spPr>
          <a:xfrm>
            <a:off x="8092440" y="3721608"/>
            <a:ext cx="1965960" cy="292608"/>
          </a:xfrm>
          <a:prstGeom prst="rect">
            <a:avLst/>
          </a:prstGeom>
          <a:noFill/>
        </p:spPr>
        <p:txBody>
          <a:bodyPr wrap="square">
            <a:spAutoFit/>
          </a:bodyPr>
          <a:lstStyle/>
          <a:p>
            <a:pPr algn="l">
              <a:defRPr sz="1200" b="1">
                <a:solidFill>
                  <a:srgbClr val="1A2B4A"/>
                </a:solidFill>
              </a:defRPr>
            </a:pPr>
            <a:r>
              <a:t>Bahnstrecke</a:t>
            </a:r>
          </a:p>
        </p:txBody>
      </p:sp>
      <p:sp>
        <p:nvSpPr>
          <p:cNvPr id="23" name="TextBox 22"/>
          <p:cNvSpPr txBox="1"/>
          <p:nvPr/>
        </p:nvSpPr>
        <p:spPr>
          <a:xfrm>
            <a:off x="10058400" y="3721608"/>
            <a:ext cx="1600200" cy="292608"/>
          </a:xfrm>
          <a:prstGeom prst="rect">
            <a:avLst/>
          </a:prstGeom>
          <a:noFill/>
        </p:spPr>
        <p:txBody>
          <a:bodyPr wrap="square">
            <a:spAutoFit/>
          </a:bodyPr>
          <a:lstStyle/>
          <a:p>
            <a:pPr algn="r">
              <a:defRPr sz="1200" b="0">
                <a:solidFill>
                  <a:srgbClr val="555555"/>
                </a:solidFill>
              </a:defRPr>
            </a:pPr>
            <a:r>
              <a:t>—</a:t>
            </a:r>
          </a:p>
        </p:txBody>
      </p:sp>
      <p:sp>
        <p:nvSpPr>
          <p:cNvPr id="24" name="TextBox 23"/>
          <p:cNvSpPr txBox="1"/>
          <p:nvPr/>
        </p:nvSpPr>
        <p:spPr>
          <a:xfrm>
            <a:off x="7406640" y="4032504"/>
            <a:ext cx="274320" cy="292608"/>
          </a:xfrm>
          <a:prstGeom prst="rect">
            <a:avLst/>
          </a:prstGeom>
          <a:noFill/>
        </p:spPr>
        <p:txBody>
          <a:bodyPr wrap="square">
            <a:spAutoFit/>
          </a:bodyPr>
          <a:lstStyle/>
          <a:p>
            <a:pPr algn="l">
              <a:defRPr sz="1400" b="1">
                <a:solidFill>
                  <a:srgbClr val="27A04B"/>
                </a:solidFill>
              </a:defRPr>
            </a:pPr>
            <a:r>
              <a:t>✓</a:t>
            </a:r>
          </a:p>
        </p:txBody>
      </p:sp>
      <p:sp>
        <p:nvSpPr>
          <p:cNvPr id="25" name="TextBox 24"/>
          <p:cNvSpPr txBox="1"/>
          <p:nvPr/>
        </p:nvSpPr>
        <p:spPr>
          <a:xfrm>
            <a:off x="7726679" y="4032504"/>
            <a:ext cx="365760" cy="292608"/>
          </a:xfrm>
          <a:prstGeom prst="rect">
            <a:avLst/>
          </a:prstGeom>
          <a:noFill/>
        </p:spPr>
        <p:txBody>
          <a:bodyPr wrap="square">
            <a:spAutoFit/>
          </a:bodyPr>
          <a:lstStyle/>
          <a:p>
            <a:pPr algn="l">
              <a:defRPr sz="1400" b="0">
                <a:solidFill>
                  <a:srgbClr val="555555"/>
                </a:solidFill>
              </a:defRPr>
            </a:pPr>
            <a:r>
              <a:t>🚇</a:t>
            </a:r>
          </a:p>
        </p:txBody>
      </p:sp>
      <p:sp>
        <p:nvSpPr>
          <p:cNvPr id="26" name="TextBox 25"/>
          <p:cNvSpPr txBox="1"/>
          <p:nvPr/>
        </p:nvSpPr>
        <p:spPr>
          <a:xfrm>
            <a:off x="8092440" y="4032504"/>
            <a:ext cx="1965960" cy="292608"/>
          </a:xfrm>
          <a:prstGeom prst="rect">
            <a:avLst/>
          </a:prstGeom>
          <a:noFill/>
        </p:spPr>
        <p:txBody>
          <a:bodyPr wrap="square">
            <a:spAutoFit/>
          </a:bodyPr>
          <a:lstStyle/>
          <a:p>
            <a:pPr algn="l">
              <a:defRPr sz="1200" b="1">
                <a:solidFill>
                  <a:srgbClr val="1A2B4A"/>
                </a:solidFill>
              </a:defRPr>
            </a:pPr>
            <a:r>
              <a:t>S-/U-Bahnlinie</a:t>
            </a:r>
          </a:p>
        </p:txBody>
      </p:sp>
      <p:sp>
        <p:nvSpPr>
          <p:cNvPr id="27" name="TextBox 26"/>
          <p:cNvSpPr txBox="1"/>
          <p:nvPr/>
        </p:nvSpPr>
        <p:spPr>
          <a:xfrm>
            <a:off x="10058400" y="4032504"/>
            <a:ext cx="1600200" cy="292608"/>
          </a:xfrm>
          <a:prstGeom prst="rect">
            <a:avLst/>
          </a:prstGeom>
          <a:noFill/>
        </p:spPr>
        <p:txBody>
          <a:bodyPr wrap="square">
            <a:spAutoFit/>
          </a:bodyPr>
          <a:lstStyle/>
          <a:p>
            <a:pPr algn="r">
              <a:defRPr sz="1200" b="0">
                <a:solidFill>
                  <a:srgbClr val="555555"/>
                </a:solidFill>
              </a:defRPr>
            </a:pPr>
            <a:r>
              <a:t>—</a:t>
            </a:r>
          </a:p>
        </p:txBody>
      </p:sp>
      <p:sp>
        <p:nvSpPr>
          <p:cNvPr id="28" name="TextBox 27"/>
          <p:cNvSpPr txBox="1"/>
          <p:nvPr/>
        </p:nvSpPr>
        <p:spPr>
          <a:xfrm>
            <a:off x="7406640" y="4343400"/>
            <a:ext cx="274320" cy="292608"/>
          </a:xfrm>
          <a:prstGeom prst="rect">
            <a:avLst/>
          </a:prstGeom>
          <a:noFill/>
        </p:spPr>
        <p:txBody>
          <a:bodyPr wrap="square">
            <a:spAutoFit/>
          </a:bodyPr>
          <a:lstStyle/>
          <a:p>
            <a:pPr algn="l">
              <a:defRPr sz="1400" b="1">
                <a:solidFill>
                  <a:srgbClr val="27A04B"/>
                </a:solidFill>
              </a:defRPr>
            </a:pPr>
            <a:r>
              <a:t>✓</a:t>
            </a:r>
          </a:p>
        </p:txBody>
      </p:sp>
      <p:sp>
        <p:nvSpPr>
          <p:cNvPr id="29" name="TextBox 28"/>
          <p:cNvSpPr txBox="1"/>
          <p:nvPr/>
        </p:nvSpPr>
        <p:spPr>
          <a:xfrm>
            <a:off x="7726679" y="4343400"/>
            <a:ext cx="365760" cy="292608"/>
          </a:xfrm>
          <a:prstGeom prst="rect">
            <a:avLst/>
          </a:prstGeom>
          <a:noFill/>
        </p:spPr>
        <p:txBody>
          <a:bodyPr wrap="square">
            <a:spAutoFit/>
          </a:bodyPr>
          <a:lstStyle/>
          <a:p>
            <a:pPr algn="l">
              <a:defRPr sz="1400" b="0">
                <a:solidFill>
                  <a:srgbClr val="555555"/>
                </a:solidFill>
              </a:defRPr>
            </a:pPr>
            <a:r>
              <a:t>✈</a:t>
            </a:r>
          </a:p>
        </p:txBody>
      </p:sp>
      <p:sp>
        <p:nvSpPr>
          <p:cNvPr id="30" name="TextBox 29"/>
          <p:cNvSpPr txBox="1"/>
          <p:nvPr/>
        </p:nvSpPr>
        <p:spPr>
          <a:xfrm>
            <a:off x="8092440" y="4343400"/>
            <a:ext cx="1965960" cy="292608"/>
          </a:xfrm>
          <a:prstGeom prst="rect">
            <a:avLst/>
          </a:prstGeom>
          <a:noFill/>
        </p:spPr>
        <p:txBody>
          <a:bodyPr wrap="square">
            <a:spAutoFit/>
          </a:bodyPr>
          <a:lstStyle/>
          <a:p>
            <a:pPr algn="l">
              <a:defRPr sz="1200" b="1">
                <a:solidFill>
                  <a:srgbClr val="1A2B4A"/>
                </a:solidFill>
              </a:defRPr>
            </a:pPr>
            <a:r>
              <a:t>Flughafen</a:t>
            </a:r>
          </a:p>
        </p:txBody>
      </p:sp>
      <p:sp>
        <p:nvSpPr>
          <p:cNvPr id="31" name="TextBox 30"/>
          <p:cNvSpPr txBox="1"/>
          <p:nvPr/>
        </p:nvSpPr>
        <p:spPr>
          <a:xfrm>
            <a:off x="10058400" y="4343400"/>
            <a:ext cx="1600200" cy="292608"/>
          </a:xfrm>
          <a:prstGeom prst="rect">
            <a:avLst/>
          </a:prstGeom>
          <a:noFill/>
        </p:spPr>
        <p:txBody>
          <a:bodyPr wrap="square">
            <a:spAutoFit/>
          </a:bodyPr>
          <a:lstStyle/>
          <a:p>
            <a:pPr algn="r">
              <a:defRPr sz="1200" b="0">
                <a:solidFill>
                  <a:srgbClr val="555555"/>
                </a:solidFill>
              </a:defRPr>
            </a:pPr>
            <a:r>
              <a:t>—</a:t>
            </a:r>
          </a:p>
        </p:txBody>
      </p:sp>
      <p:sp>
        <p:nvSpPr>
          <p:cNvPr id="32" name="TextBox 31"/>
          <p:cNvSpPr txBox="1"/>
          <p:nvPr/>
        </p:nvSpPr>
        <p:spPr>
          <a:xfrm>
            <a:off x="7406640" y="4654296"/>
            <a:ext cx="274320" cy="292608"/>
          </a:xfrm>
          <a:prstGeom prst="rect">
            <a:avLst/>
          </a:prstGeom>
          <a:noFill/>
        </p:spPr>
        <p:txBody>
          <a:bodyPr wrap="square">
            <a:spAutoFit/>
          </a:bodyPr>
          <a:lstStyle/>
          <a:p>
            <a:pPr algn="l">
              <a:defRPr sz="1400" b="1">
                <a:solidFill>
                  <a:srgbClr val="27A04B"/>
                </a:solidFill>
              </a:defRPr>
            </a:pPr>
            <a:r>
              <a:t>✓</a:t>
            </a:r>
          </a:p>
        </p:txBody>
      </p:sp>
      <p:sp>
        <p:nvSpPr>
          <p:cNvPr id="33" name="TextBox 32"/>
          <p:cNvSpPr txBox="1"/>
          <p:nvPr/>
        </p:nvSpPr>
        <p:spPr>
          <a:xfrm>
            <a:off x="7726679" y="4654296"/>
            <a:ext cx="365760" cy="292608"/>
          </a:xfrm>
          <a:prstGeom prst="rect">
            <a:avLst/>
          </a:prstGeom>
          <a:noFill/>
        </p:spPr>
        <p:txBody>
          <a:bodyPr wrap="square">
            <a:spAutoFit/>
          </a:bodyPr>
          <a:lstStyle/>
          <a:p>
            <a:pPr algn="l">
              <a:defRPr sz="1400" b="0">
                <a:solidFill>
                  <a:srgbClr val="555555"/>
                </a:solidFill>
              </a:defRPr>
            </a:pPr>
            <a:r>
              <a:t>⚡</a:t>
            </a:r>
          </a:p>
        </p:txBody>
      </p:sp>
      <p:sp>
        <p:nvSpPr>
          <p:cNvPr id="34" name="TextBox 33"/>
          <p:cNvSpPr txBox="1"/>
          <p:nvPr/>
        </p:nvSpPr>
        <p:spPr>
          <a:xfrm>
            <a:off x="8092440" y="4654296"/>
            <a:ext cx="1965960" cy="292608"/>
          </a:xfrm>
          <a:prstGeom prst="rect">
            <a:avLst/>
          </a:prstGeom>
          <a:noFill/>
        </p:spPr>
        <p:txBody>
          <a:bodyPr wrap="square">
            <a:spAutoFit/>
          </a:bodyPr>
          <a:lstStyle/>
          <a:p>
            <a:pPr algn="l">
              <a:defRPr sz="1200" b="1">
                <a:solidFill>
                  <a:srgbClr val="1A2B4A"/>
                </a:solidFill>
              </a:defRPr>
            </a:pPr>
            <a:r>
              <a:t>Hochspannungsleitung</a:t>
            </a:r>
          </a:p>
        </p:txBody>
      </p:sp>
      <p:sp>
        <p:nvSpPr>
          <p:cNvPr id="35" name="TextBox 34"/>
          <p:cNvSpPr txBox="1"/>
          <p:nvPr/>
        </p:nvSpPr>
        <p:spPr>
          <a:xfrm>
            <a:off x="10058400" y="4654296"/>
            <a:ext cx="1600200" cy="292608"/>
          </a:xfrm>
          <a:prstGeom prst="rect">
            <a:avLst/>
          </a:prstGeom>
          <a:noFill/>
        </p:spPr>
        <p:txBody>
          <a:bodyPr wrap="square">
            <a:spAutoFit/>
          </a:bodyPr>
          <a:lstStyle/>
          <a:p>
            <a:pPr algn="r">
              <a:defRPr sz="1200" b="0">
                <a:solidFill>
                  <a:srgbClr val="555555"/>
                </a:solidFill>
              </a:defRPr>
            </a:pPr>
            <a:r>
              <a:t>—</a:t>
            </a:r>
          </a:p>
        </p:txBody>
      </p:sp>
      <p:sp>
        <p:nvSpPr>
          <p:cNvPr id="36" name="TextBox 35"/>
          <p:cNvSpPr txBox="1"/>
          <p:nvPr/>
        </p:nvSpPr>
        <p:spPr>
          <a:xfrm>
            <a:off x="7406640" y="4965192"/>
            <a:ext cx="274320" cy="292608"/>
          </a:xfrm>
          <a:prstGeom prst="rect">
            <a:avLst/>
          </a:prstGeom>
          <a:noFill/>
        </p:spPr>
        <p:txBody>
          <a:bodyPr wrap="square">
            <a:spAutoFit/>
          </a:bodyPr>
          <a:lstStyle/>
          <a:p>
            <a:pPr algn="l">
              <a:defRPr sz="1400" b="1">
                <a:solidFill>
                  <a:srgbClr val="27A04B"/>
                </a:solidFill>
              </a:defRPr>
            </a:pPr>
            <a:r>
              <a:t>✓</a:t>
            </a:r>
          </a:p>
        </p:txBody>
      </p:sp>
      <p:sp>
        <p:nvSpPr>
          <p:cNvPr id="37" name="TextBox 36"/>
          <p:cNvSpPr txBox="1"/>
          <p:nvPr/>
        </p:nvSpPr>
        <p:spPr>
          <a:xfrm>
            <a:off x="7726679" y="4965192"/>
            <a:ext cx="365760" cy="292608"/>
          </a:xfrm>
          <a:prstGeom prst="rect">
            <a:avLst/>
          </a:prstGeom>
          <a:noFill/>
        </p:spPr>
        <p:txBody>
          <a:bodyPr wrap="square">
            <a:spAutoFit/>
          </a:bodyPr>
          <a:lstStyle/>
          <a:p>
            <a:pPr algn="l">
              <a:defRPr sz="1400" b="0">
                <a:solidFill>
                  <a:srgbClr val="555555"/>
                </a:solidFill>
              </a:defRPr>
            </a:pPr>
            <a:r>
              <a:t>🔌</a:t>
            </a:r>
          </a:p>
        </p:txBody>
      </p:sp>
      <p:sp>
        <p:nvSpPr>
          <p:cNvPr id="38" name="TextBox 37"/>
          <p:cNvSpPr txBox="1"/>
          <p:nvPr/>
        </p:nvSpPr>
        <p:spPr>
          <a:xfrm>
            <a:off x="8092440" y="4965192"/>
            <a:ext cx="1965960" cy="292608"/>
          </a:xfrm>
          <a:prstGeom prst="rect">
            <a:avLst/>
          </a:prstGeom>
          <a:noFill/>
        </p:spPr>
        <p:txBody>
          <a:bodyPr wrap="square">
            <a:spAutoFit/>
          </a:bodyPr>
          <a:lstStyle/>
          <a:p>
            <a:pPr algn="l">
              <a:defRPr sz="1200" b="1">
                <a:solidFill>
                  <a:srgbClr val="1A2B4A"/>
                </a:solidFill>
              </a:defRPr>
            </a:pPr>
            <a:r>
              <a:t>Umspannwerk</a:t>
            </a:r>
          </a:p>
        </p:txBody>
      </p:sp>
      <p:sp>
        <p:nvSpPr>
          <p:cNvPr id="39" name="TextBox 38"/>
          <p:cNvSpPr txBox="1"/>
          <p:nvPr/>
        </p:nvSpPr>
        <p:spPr>
          <a:xfrm>
            <a:off x="10058400" y="4965192"/>
            <a:ext cx="1600200" cy="292608"/>
          </a:xfrm>
          <a:prstGeom prst="rect">
            <a:avLst/>
          </a:prstGeom>
          <a:noFill/>
        </p:spPr>
        <p:txBody>
          <a:bodyPr wrap="square">
            <a:spAutoFit/>
          </a:bodyPr>
          <a:lstStyle/>
          <a:p>
            <a:pPr algn="r">
              <a:defRPr sz="1200" b="0">
                <a:solidFill>
                  <a:srgbClr val="555555"/>
                </a:solidFill>
              </a:defRPr>
            </a:pPr>
            <a:r>
              <a:t>—</a:t>
            </a:r>
          </a:p>
        </p:txBody>
      </p:sp>
      <p:sp>
        <p:nvSpPr>
          <p:cNvPr id="40" name="TextBox 39"/>
          <p:cNvSpPr txBox="1"/>
          <p:nvPr/>
        </p:nvSpPr>
        <p:spPr>
          <a:xfrm>
            <a:off x="7406640" y="5276088"/>
            <a:ext cx="274320" cy="292608"/>
          </a:xfrm>
          <a:prstGeom prst="rect">
            <a:avLst/>
          </a:prstGeom>
          <a:noFill/>
        </p:spPr>
        <p:txBody>
          <a:bodyPr wrap="square">
            <a:spAutoFit/>
          </a:bodyPr>
          <a:lstStyle/>
          <a:p>
            <a:pPr algn="l">
              <a:defRPr sz="1400" b="1">
                <a:solidFill>
                  <a:srgbClr val="27A04B"/>
                </a:solidFill>
              </a:defRPr>
            </a:pPr>
            <a:r>
              <a:t>✓</a:t>
            </a:r>
          </a:p>
        </p:txBody>
      </p:sp>
      <p:sp>
        <p:nvSpPr>
          <p:cNvPr id="41" name="TextBox 40"/>
          <p:cNvSpPr txBox="1"/>
          <p:nvPr/>
        </p:nvSpPr>
        <p:spPr>
          <a:xfrm>
            <a:off x="7726679" y="5276088"/>
            <a:ext cx="365760" cy="292608"/>
          </a:xfrm>
          <a:prstGeom prst="rect">
            <a:avLst/>
          </a:prstGeom>
          <a:noFill/>
        </p:spPr>
        <p:txBody>
          <a:bodyPr wrap="square">
            <a:spAutoFit/>
          </a:bodyPr>
          <a:lstStyle/>
          <a:p>
            <a:pPr algn="l">
              <a:defRPr sz="1400" b="0">
                <a:solidFill>
                  <a:srgbClr val="555555"/>
                </a:solidFill>
              </a:defRPr>
            </a:pPr>
            <a:r>
              <a:t>🏭</a:t>
            </a:r>
          </a:p>
        </p:txBody>
      </p:sp>
      <p:sp>
        <p:nvSpPr>
          <p:cNvPr id="42" name="TextBox 41"/>
          <p:cNvSpPr txBox="1"/>
          <p:nvPr/>
        </p:nvSpPr>
        <p:spPr>
          <a:xfrm>
            <a:off x="8092440" y="5276088"/>
            <a:ext cx="1965960" cy="292608"/>
          </a:xfrm>
          <a:prstGeom prst="rect">
            <a:avLst/>
          </a:prstGeom>
          <a:noFill/>
        </p:spPr>
        <p:txBody>
          <a:bodyPr wrap="square">
            <a:spAutoFit/>
          </a:bodyPr>
          <a:lstStyle/>
          <a:p>
            <a:pPr algn="l">
              <a:defRPr sz="1200" b="1">
                <a:solidFill>
                  <a:srgbClr val="1A2B4A"/>
                </a:solidFill>
              </a:defRPr>
            </a:pPr>
            <a:r>
              <a:t>Kraftwerk</a:t>
            </a:r>
          </a:p>
        </p:txBody>
      </p:sp>
      <p:sp>
        <p:nvSpPr>
          <p:cNvPr id="43" name="TextBox 42"/>
          <p:cNvSpPr txBox="1"/>
          <p:nvPr/>
        </p:nvSpPr>
        <p:spPr>
          <a:xfrm>
            <a:off x="10058400" y="5276088"/>
            <a:ext cx="1600200" cy="292608"/>
          </a:xfrm>
          <a:prstGeom prst="rect">
            <a:avLst/>
          </a:prstGeom>
          <a:noFill/>
        </p:spPr>
        <p:txBody>
          <a:bodyPr wrap="square">
            <a:spAutoFit/>
          </a:bodyPr>
          <a:lstStyle/>
          <a:p>
            <a:pPr algn="r">
              <a:defRPr sz="1200" b="0">
                <a:solidFill>
                  <a:srgbClr val="555555"/>
                </a:solidFill>
              </a:defRPr>
            </a:pPr>
            <a:r>
              <a:t>961 m</a:t>
            </a:r>
          </a:p>
        </p:txBody>
      </p:sp>
      <p:sp>
        <p:nvSpPr>
          <p:cNvPr id="44" name="TextBox 43"/>
          <p:cNvSpPr txBox="1"/>
          <p:nvPr/>
        </p:nvSpPr>
        <p:spPr>
          <a:xfrm>
            <a:off x="7406640" y="5586984"/>
            <a:ext cx="274320" cy="292608"/>
          </a:xfrm>
          <a:prstGeom prst="rect">
            <a:avLst/>
          </a:prstGeom>
          <a:noFill/>
        </p:spPr>
        <p:txBody>
          <a:bodyPr wrap="square">
            <a:spAutoFit/>
          </a:bodyPr>
          <a:lstStyle/>
          <a:p>
            <a:pPr algn="l">
              <a:defRPr sz="1400" b="1">
                <a:solidFill>
                  <a:srgbClr val="27A04B"/>
                </a:solidFill>
              </a:defRPr>
            </a:pPr>
            <a:r>
              <a:t>✓</a:t>
            </a:r>
          </a:p>
        </p:txBody>
      </p:sp>
      <p:sp>
        <p:nvSpPr>
          <p:cNvPr id="45" name="TextBox 44"/>
          <p:cNvSpPr txBox="1"/>
          <p:nvPr/>
        </p:nvSpPr>
        <p:spPr>
          <a:xfrm>
            <a:off x="7726679" y="5586984"/>
            <a:ext cx="365760" cy="292608"/>
          </a:xfrm>
          <a:prstGeom prst="rect">
            <a:avLst/>
          </a:prstGeom>
          <a:noFill/>
        </p:spPr>
        <p:txBody>
          <a:bodyPr wrap="square">
            <a:spAutoFit/>
          </a:bodyPr>
          <a:lstStyle/>
          <a:p>
            <a:pPr algn="l">
              <a:defRPr sz="1400" b="0">
                <a:solidFill>
                  <a:srgbClr val="555555"/>
                </a:solidFill>
              </a:defRPr>
            </a:pPr>
            <a:r>
              <a:t>💧</a:t>
            </a:r>
          </a:p>
        </p:txBody>
      </p:sp>
      <p:sp>
        <p:nvSpPr>
          <p:cNvPr id="46" name="TextBox 45"/>
          <p:cNvSpPr txBox="1"/>
          <p:nvPr/>
        </p:nvSpPr>
        <p:spPr>
          <a:xfrm>
            <a:off x="8092440" y="5586984"/>
            <a:ext cx="1965960" cy="292608"/>
          </a:xfrm>
          <a:prstGeom prst="rect">
            <a:avLst/>
          </a:prstGeom>
          <a:noFill/>
        </p:spPr>
        <p:txBody>
          <a:bodyPr wrap="square">
            <a:spAutoFit/>
          </a:bodyPr>
          <a:lstStyle/>
          <a:p>
            <a:pPr algn="l">
              <a:defRPr sz="1200" b="1">
                <a:solidFill>
                  <a:srgbClr val="1A2B4A"/>
                </a:solidFill>
              </a:defRPr>
            </a:pPr>
            <a:r>
              <a:t>Kläranlage</a:t>
            </a:r>
          </a:p>
        </p:txBody>
      </p:sp>
      <p:sp>
        <p:nvSpPr>
          <p:cNvPr id="47" name="TextBox 46"/>
          <p:cNvSpPr txBox="1"/>
          <p:nvPr/>
        </p:nvSpPr>
        <p:spPr>
          <a:xfrm>
            <a:off x="10058400" y="5586984"/>
            <a:ext cx="1600200" cy="292608"/>
          </a:xfrm>
          <a:prstGeom prst="rect">
            <a:avLst/>
          </a:prstGeom>
          <a:noFill/>
        </p:spPr>
        <p:txBody>
          <a:bodyPr wrap="square">
            <a:spAutoFit/>
          </a:bodyPr>
          <a:lstStyle/>
          <a:p>
            <a:pPr algn="r">
              <a:defRPr sz="1200" b="0">
                <a:solidFill>
                  <a:srgbClr val="555555"/>
                </a:solidFill>
              </a:defRPr>
            </a:pPr>
            <a:r>
              <a:t>1,1 km</a:t>
            </a:r>
          </a:p>
        </p:txBody>
      </p:sp>
      <p:sp>
        <p:nvSpPr>
          <p:cNvPr id="48" name="TextBox 47"/>
          <p:cNvSpPr txBox="1"/>
          <p:nvPr/>
        </p:nvSpPr>
        <p:spPr>
          <a:xfrm>
            <a:off x="7406640" y="5897880"/>
            <a:ext cx="274320" cy="292608"/>
          </a:xfrm>
          <a:prstGeom prst="rect">
            <a:avLst/>
          </a:prstGeom>
          <a:noFill/>
        </p:spPr>
        <p:txBody>
          <a:bodyPr wrap="square">
            <a:spAutoFit/>
          </a:bodyPr>
          <a:lstStyle/>
          <a:p>
            <a:pPr algn="l">
              <a:defRPr sz="1400" b="1">
                <a:solidFill>
                  <a:srgbClr val="27A04B"/>
                </a:solidFill>
              </a:defRPr>
            </a:pPr>
            <a:r>
              <a:t>✓</a:t>
            </a:r>
          </a:p>
        </p:txBody>
      </p:sp>
      <p:sp>
        <p:nvSpPr>
          <p:cNvPr id="49" name="TextBox 48"/>
          <p:cNvSpPr txBox="1"/>
          <p:nvPr/>
        </p:nvSpPr>
        <p:spPr>
          <a:xfrm>
            <a:off x="7726679" y="5897880"/>
            <a:ext cx="365760" cy="292608"/>
          </a:xfrm>
          <a:prstGeom prst="rect">
            <a:avLst/>
          </a:prstGeom>
          <a:noFill/>
        </p:spPr>
        <p:txBody>
          <a:bodyPr wrap="square">
            <a:spAutoFit/>
          </a:bodyPr>
          <a:lstStyle/>
          <a:p>
            <a:pPr algn="l">
              <a:defRPr sz="1400" b="0">
                <a:solidFill>
                  <a:srgbClr val="555555"/>
                </a:solidFill>
              </a:defRPr>
            </a:pPr>
            <a:r>
              <a:t>🏭</a:t>
            </a:r>
          </a:p>
        </p:txBody>
      </p:sp>
      <p:sp>
        <p:nvSpPr>
          <p:cNvPr id="50" name="TextBox 49"/>
          <p:cNvSpPr txBox="1"/>
          <p:nvPr/>
        </p:nvSpPr>
        <p:spPr>
          <a:xfrm>
            <a:off x="8092440" y="5897880"/>
            <a:ext cx="1965960" cy="292608"/>
          </a:xfrm>
          <a:prstGeom prst="rect">
            <a:avLst/>
          </a:prstGeom>
          <a:noFill/>
        </p:spPr>
        <p:txBody>
          <a:bodyPr wrap="square">
            <a:spAutoFit/>
          </a:bodyPr>
          <a:lstStyle/>
          <a:p>
            <a:pPr algn="l">
              <a:defRPr sz="1200" b="1">
                <a:solidFill>
                  <a:srgbClr val="1A2B4A"/>
                </a:solidFill>
              </a:defRPr>
            </a:pPr>
            <a:r>
              <a:t>Industriegebiet</a:t>
            </a:r>
          </a:p>
        </p:txBody>
      </p:sp>
      <p:sp>
        <p:nvSpPr>
          <p:cNvPr id="51" name="TextBox 50"/>
          <p:cNvSpPr txBox="1"/>
          <p:nvPr/>
        </p:nvSpPr>
        <p:spPr>
          <a:xfrm>
            <a:off x="10058400" y="5897880"/>
            <a:ext cx="1600200" cy="292608"/>
          </a:xfrm>
          <a:prstGeom prst="rect">
            <a:avLst/>
          </a:prstGeom>
          <a:noFill/>
        </p:spPr>
        <p:txBody>
          <a:bodyPr wrap="square">
            <a:spAutoFit/>
          </a:bodyPr>
          <a:lstStyle/>
          <a:p>
            <a:pPr algn="r">
              <a:defRPr sz="1200" b="0">
                <a:solidFill>
                  <a:srgbClr val="555555"/>
                </a:solidFill>
              </a:defRPr>
            </a:pPr>
            <a:r>
              <a:t>1,1 km</a:t>
            </a:r>
          </a:p>
        </p:txBody>
      </p:sp>
      <p:sp>
        <p:nvSpPr>
          <p:cNvPr id="52" name="TextBox 51"/>
          <p:cNvSpPr txBox="1"/>
          <p:nvPr/>
        </p:nvSpPr>
        <p:spPr>
          <a:xfrm>
            <a:off x="7452360" y="6309360"/>
            <a:ext cx="4114800" cy="320040"/>
          </a:xfrm>
          <a:prstGeom prst="rect">
            <a:avLst/>
          </a:prstGeom>
          <a:noFill/>
        </p:spPr>
        <p:txBody>
          <a:bodyPr wrap="square">
            <a:spAutoFit/>
          </a:bodyPr>
          <a:lstStyle/>
          <a:p>
            <a:pPr algn="l">
              <a:defRPr sz="1000" b="0">
                <a:solidFill>
                  <a:srgbClr val="555555"/>
                </a:solidFill>
              </a:defRPr>
            </a:pPr>
            <a:r>
              <a:t>✓ = außerhalb Schwellradius  ·  ● = innerhalb (prüfen)</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HOCHWASSERGEFAHR</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3000" b="1">
                <a:solidFill>
                  <a:srgbClr val="27A04B"/>
                </a:solidFill>
              </a:defRPr>
            </a:pPr>
            <a:r>
              <a:t>Nur im Extrem­ereignis betroffen</a:t>
            </a:r>
          </a:p>
        </p:txBody>
      </p:sp>
      <p:sp>
        <p:nvSpPr>
          <p:cNvPr id="4" name="TextBox 3"/>
          <p:cNvSpPr txBox="1"/>
          <p:nvPr/>
        </p:nvSpPr>
        <p:spPr>
          <a:xfrm>
            <a:off x="457200" y="1783080"/>
            <a:ext cx="11247120" cy="548640"/>
          </a:xfrm>
          <a:prstGeom prst="rect">
            <a:avLst/>
          </a:prstGeom>
          <a:noFill/>
        </p:spPr>
        <p:txBody>
          <a:bodyPr wrap="square">
            <a:spAutoFit/>
          </a:bodyPr>
          <a:lstStyle/>
          <a:p>
            <a:pPr algn="l">
              <a:defRPr sz="1300" b="0">
                <a:solidFill>
                  <a:srgbClr val="555555"/>
                </a:solidFill>
              </a:defRPr>
            </a:pPr>
            <a:r>
              <a:t>Die Adresse liegt nur im Bereich sehr seltener Extremhochwasser (HQextrem, deutlich seltener als alle 100 Jahre).</a:t>
            </a:r>
          </a:p>
        </p:txBody>
      </p:sp>
      <p:pic>
        <p:nvPicPr>
          <p:cNvPr id="5" name="Picture 4" descr="hw_karte_20260616_125046_poliert.jpg"/>
          <p:cNvPicPr>
            <a:picLocks noChangeAspect="1"/>
          </p:cNvPicPr>
          <p:nvPr/>
        </p:nvPicPr>
        <p:blipFill>
          <a:blip r:embed="rId2"/>
          <a:stretch>
            <a:fillRect/>
          </a:stretch>
        </p:blipFill>
        <p:spPr>
          <a:xfrm>
            <a:off x="457200" y="2606040"/>
            <a:ext cx="5242560" cy="3931920"/>
          </a:xfrm>
          <a:prstGeom prst="rect">
            <a:avLst/>
          </a:prstGeom>
        </p:spPr>
      </p:pic>
      <p:sp>
        <p:nvSpPr>
          <p:cNvPr id="6" name="Rounded Rectangle 5"/>
          <p:cNvSpPr/>
          <p:nvPr/>
        </p:nvSpPr>
        <p:spPr>
          <a:xfrm>
            <a:off x="7269480" y="2468880"/>
            <a:ext cx="4480560" cy="411480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269480" y="2651760"/>
            <a:ext cx="4480560" cy="365760"/>
          </a:xfrm>
          <a:prstGeom prst="rect">
            <a:avLst/>
          </a:prstGeom>
          <a:noFill/>
        </p:spPr>
        <p:txBody>
          <a:bodyPr wrap="square">
            <a:spAutoFit/>
          </a:bodyPr>
          <a:lstStyle/>
          <a:p>
            <a:pPr algn="ctr">
              <a:defRPr sz="1400" b="1">
                <a:solidFill>
                  <a:srgbClr val="1A2B4A"/>
                </a:solidFill>
              </a:defRPr>
            </a:pPr>
            <a:r>
              <a:t>GEFAHRENZONEN-CHECK</a:t>
            </a:r>
          </a:p>
        </p:txBody>
      </p:sp>
      <p:sp>
        <p:nvSpPr>
          <p:cNvPr id="8" name="TextBox 7"/>
          <p:cNvSpPr txBox="1"/>
          <p:nvPr/>
        </p:nvSpPr>
        <p:spPr>
          <a:xfrm>
            <a:off x="7452360" y="2971800"/>
            <a:ext cx="365760" cy="365760"/>
          </a:xfrm>
          <a:prstGeom prst="rect">
            <a:avLst/>
          </a:prstGeom>
          <a:noFill/>
        </p:spPr>
        <p:txBody>
          <a:bodyPr wrap="square">
            <a:spAutoFit/>
          </a:bodyPr>
          <a:lstStyle/>
          <a:p>
            <a:pPr algn="l">
              <a:defRPr sz="1600" b="1">
                <a:solidFill>
                  <a:srgbClr val="27A04B"/>
                </a:solidFill>
              </a:defRPr>
            </a:pPr>
            <a:r>
              <a:t>✓</a:t>
            </a:r>
          </a:p>
        </p:txBody>
      </p:sp>
      <p:sp>
        <p:nvSpPr>
          <p:cNvPr id="9" name="TextBox 8"/>
          <p:cNvSpPr txBox="1"/>
          <p:nvPr/>
        </p:nvSpPr>
        <p:spPr>
          <a:xfrm>
            <a:off x="7818120" y="2971800"/>
            <a:ext cx="3840480" cy="365760"/>
          </a:xfrm>
          <a:prstGeom prst="rect">
            <a:avLst/>
          </a:prstGeom>
          <a:noFill/>
        </p:spPr>
        <p:txBody>
          <a:bodyPr wrap="square">
            <a:spAutoFit/>
          </a:bodyPr>
          <a:lstStyle/>
          <a:p>
            <a:pPr algn="l">
              <a:defRPr sz="1300" b="1">
                <a:solidFill>
                  <a:srgbClr val="1A2B4A"/>
                </a:solidFill>
              </a:defRPr>
            </a:pPr>
            <a:r>
              <a:t>Häufige Hochwasser</a:t>
            </a:r>
          </a:p>
        </p:txBody>
      </p:sp>
      <p:sp>
        <p:nvSpPr>
          <p:cNvPr id="10" name="TextBox 9"/>
          <p:cNvSpPr txBox="1"/>
          <p:nvPr/>
        </p:nvSpPr>
        <p:spPr>
          <a:xfrm>
            <a:off x="7818120" y="3264408"/>
            <a:ext cx="3840480" cy="320040"/>
          </a:xfrm>
          <a:prstGeom prst="rect">
            <a:avLst/>
          </a:prstGeom>
          <a:noFill/>
        </p:spPr>
        <p:txBody>
          <a:bodyPr wrap="square">
            <a:spAutoFit/>
          </a:bodyPr>
          <a:lstStyle/>
          <a:p>
            <a:pPr algn="l">
              <a:defRPr sz="1000" b="0">
                <a:solidFill>
                  <a:srgbClr val="555555"/>
                </a:solidFill>
              </a:defRPr>
            </a:pPr>
            <a:r>
              <a:t>in den letzten 5–10 Jahren nicht erfasst</a:t>
            </a:r>
          </a:p>
        </p:txBody>
      </p:sp>
      <p:sp>
        <p:nvSpPr>
          <p:cNvPr id="11" name="TextBox 10"/>
          <p:cNvSpPr txBox="1"/>
          <p:nvPr/>
        </p:nvSpPr>
        <p:spPr>
          <a:xfrm>
            <a:off x="7452360" y="3685032"/>
            <a:ext cx="365760" cy="365760"/>
          </a:xfrm>
          <a:prstGeom prst="rect">
            <a:avLst/>
          </a:prstGeom>
          <a:noFill/>
        </p:spPr>
        <p:txBody>
          <a:bodyPr wrap="square">
            <a:spAutoFit/>
          </a:bodyPr>
          <a:lstStyle/>
          <a:p>
            <a:pPr algn="l">
              <a:defRPr sz="1600" b="1">
                <a:solidFill>
                  <a:srgbClr val="27A04B"/>
                </a:solidFill>
              </a:defRPr>
            </a:pPr>
            <a:r>
              <a:t>✓</a:t>
            </a:r>
          </a:p>
        </p:txBody>
      </p:sp>
      <p:sp>
        <p:nvSpPr>
          <p:cNvPr id="12" name="TextBox 11"/>
          <p:cNvSpPr txBox="1"/>
          <p:nvPr/>
        </p:nvSpPr>
        <p:spPr>
          <a:xfrm>
            <a:off x="7818120" y="3685032"/>
            <a:ext cx="3840480" cy="365760"/>
          </a:xfrm>
          <a:prstGeom prst="rect">
            <a:avLst/>
          </a:prstGeom>
          <a:noFill/>
        </p:spPr>
        <p:txBody>
          <a:bodyPr wrap="square">
            <a:spAutoFit/>
          </a:bodyPr>
          <a:lstStyle/>
          <a:p>
            <a:pPr algn="l">
              <a:defRPr sz="1300" b="1">
                <a:solidFill>
                  <a:srgbClr val="1A2B4A"/>
                </a:solidFill>
              </a:defRPr>
            </a:pPr>
            <a:r>
              <a:t>Hundertjährliche Hochwasser</a:t>
            </a:r>
          </a:p>
        </p:txBody>
      </p:sp>
      <p:sp>
        <p:nvSpPr>
          <p:cNvPr id="13" name="TextBox 12"/>
          <p:cNvSpPr txBox="1"/>
          <p:nvPr/>
        </p:nvSpPr>
        <p:spPr>
          <a:xfrm>
            <a:off x="7818120" y="3977640"/>
            <a:ext cx="3840480" cy="320040"/>
          </a:xfrm>
          <a:prstGeom prst="rect">
            <a:avLst/>
          </a:prstGeom>
          <a:noFill/>
        </p:spPr>
        <p:txBody>
          <a:bodyPr wrap="square">
            <a:spAutoFit/>
          </a:bodyPr>
          <a:lstStyle/>
          <a:p>
            <a:pPr algn="l">
              <a:defRPr sz="1000" b="0">
                <a:solidFill>
                  <a:srgbClr val="555555"/>
                </a:solidFill>
              </a:defRPr>
            </a:pPr>
            <a:r>
              <a:t>nicht im hundertjährigen Bereich</a:t>
            </a:r>
          </a:p>
        </p:txBody>
      </p:sp>
      <p:sp>
        <p:nvSpPr>
          <p:cNvPr id="14" name="TextBox 13"/>
          <p:cNvSpPr txBox="1"/>
          <p:nvPr/>
        </p:nvSpPr>
        <p:spPr>
          <a:xfrm>
            <a:off x="7452360" y="4398264"/>
            <a:ext cx="365760" cy="365760"/>
          </a:xfrm>
          <a:prstGeom prst="rect">
            <a:avLst/>
          </a:prstGeom>
          <a:noFill/>
        </p:spPr>
        <p:txBody>
          <a:bodyPr wrap="square">
            <a:spAutoFit/>
          </a:bodyPr>
          <a:lstStyle/>
          <a:p>
            <a:pPr algn="l">
              <a:defRPr sz="1600" b="1">
                <a:solidFill>
                  <a:srgbClr val="C0392B"/>
                </a:solidFill>
              </a:defRPr>
            </a:pPr>
            <a:r>
              <a:t>●</a:t>
            </a:r>
          </a:p>
        </p:txBody>
      </p:sp>
      <p:sp>
        <p:nvSpPr>
          <p:cNvPr id="15" name="TextBox 14"/>
          <p:cNvSpPr txBox="1"/>
          <p:nvPr/>
        </p:nvSpPr>
        <p:spPr>
          <a:xfrm>
            <a:off x="7818120" y="4398264"/>
            <a:ext cx="3840480" cy="365760"/>
          </a:xfrm>
          <a:prstGeom prst="rect">
            <a:avLst/>
          </a:prstGeom>
          <a:noFill/>
        </p:spPr>
        <p:txBody>
          <a:bodyPr wrap="square">
            <a:spAutoFit/>
          </a:bodyPr>
          <a:lstStyle/>
          <a:p>
            <a:pPr algn="l">
              <a:defRPr sz="1300" b="1">
                <a:solidFill>
                  <a:srgbClr val="1A2B4A"/>
                </a:solidFill>
              </a:defRPr>
            </a:pPr>
            <a:r>
              <a:t>Extreme Hochwasser</a:t>
            </a:r>
          </a:p>
        </p:txBody>
      </p:sp>
      <p:sp>
        <p:nvSpPr>
          <p:cNvPr id="16" name="TextBox 15"/>
          <p:cNvSpPr txBox="1"/>
          <p:nvPr/>
        </p:nvSpPr>
        <p:spPr>
          <a:xfrm>
            <a:off x="7818120" y="4690872"/>
            <a:ext cx="3840480" cy="320040"/>
          </a:xfrm>
          <a:prstGeom prst="rect">
            <a:avLst/>
          </a:prstGeom>
          <a:noFill/>
        </p:spPr>
        <p:txBody>
          <a:bodyPr wrap="square">
            <a:spAutoFit/>
          </a:bodyPr>
          <a:lstStyle/>
          <a:p>
            <a:pPr algn="l">
              <a:defRPr sz="1000" b="0">
                <a:solidFill>
                  <a:srgbClr val="555555"/>
                </a:solidFill>
              </a:defRPr>
            </a:pPr>
            <a:r>
              <a:t>betroffen — 2.660002</a:t>
            </a:r>
          </a:p>
        </p:txBody>
      </p:sp>
      <p:sp>
        <p:nvSpPr>
          <p:cNvPr id="17" name="TextBox 16"/>
          <p:cNvSpPr txBox="1"/>
          <p:nvPr/>
        </p:nvSpPr>
        <p:spPr>
          <a:xfrm>
            <a:off x="7452360" y="6263640"/>
            <a:ext cx="4206240" cy="365760"/>
          </a:xfrm>
          <a:prstGeom prst="rect">
            <a:avLst/>
          </a:prstGeom>
          <a:noFill/>
        </p:spPr>
        <p:txBody>
          <a:bodyPr wrap="square">
            <a:spAutoFit/>
          </a:bodyPr>
          <a:lstStyle/>
          <a:p>
            <a:pPr algn="l">
              <a:defRPr sz="1000" b="0">
                <a:solidFill>
                  <a:srgbClr val="555555"/>
                </a:solidFill>
              </a:defRPr>
            </a:pPr>
            <a:r>
              <a:t>✓ = sicher  ·  ● = im Gefahrenbereich (bitte vor Ort prüfen)</a:t>
            </a:r>
          </a:p>
        </p:txBody>
      </p:sp>
      <p:sp>
        <p:nvSpPr>
          <p:cNvPr id="18" name="TextBox 17"/>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LANUV NRW — Hochwassergefahrenkarten (HWRM-RL), Datenlizenz Deutschland Zero 2.0</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UMGEBUNGSLÄRM</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2400" b="1">
                <a:solidFill>
                  <a:srgbClr val="27A04B"/>
                </a:solidFill>
              </a:defRPr>
            </a:pPr>
            <a:r>
              <a:t>Keine relevanten Lärmquellen erfasst</a:t>
            </a:r>
          </a:p>
        </p:txBody>
      </p:sp>
      <p:pic>
        <p:nvPicPr>
          <p:cNvPr id="4" name="Picture 3" descr="laerm_karte_20260616_125046_poliert.jpg"/>
          <p:cNvPicPr>
            <a:picLocks noChangeAspect="1"/>
          </p:cNvPicPr>
          <p:nvPr/>
        </p:nvPicPr>
        <p:blipFill>
          <a:blip r:embed="rId2"/>
          <a:stretch>
            <a:fillRect/>
          </a:stretch>
        </p:blipFill>
        <p:spPr>
          <a:xfrm>
            <a:off x="457200" y="1920240"/>
            <a:ext cx="5974080" cy="4480560"/>
          </a:xfrm>
          <a:prstGeom prst="rect">
            <a:avLst/>
          </a:prstGeom>
        </p:spPr>
      </p:pic>
      <p:sp>
        <p:nvSpPr>
          <p:cNvPr id="5" name="Rounded Rectangle 4"/>
          <p:cNvSpPr/>
          <p:nvPr/>
        </p:nvSpPr>
        <p:spPr>
          <a:xfrm>
            <a:off x="7269480" y="1828800"/>
            <a:ext cx="4480560" cy="475488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7269480" y="2011680"/>
            <a:ext cx="4480560" cy="365760"/>
          </a:xfrm>
          <a:prstGeom prst="rect">
            <a:avLst/>
          </a:prstGeom>
          <a:noFill/>
        </p:spPr>
        <p:txBody>
          <a:bodyPr wrap="square">
            <a:spAutoFit/>
          </a:bodyPr>
          <a:lstStyle/>
          <a:p>
            <a:pPr algn="ctr">
              <a:defRPr sz="1400" b="1">
                <a:solidFill>
                  <a:srgbClr val="1A2B4A"/>
                </a:solidFill>
              </a:defRPr>
            </a:pPr>
            <a:r>
              <a:t>LÄRM-QUELLEN</a:t>
            </a:r>
          </a:p>
        </p:txBody>
      </p:sp>
      <p:sp>
        <p:nvSpPr>
          <p:cNvPr id="7" name="TextBox 6"/>
          <p:cNvSpPr txBox="1"/>
          <p:nvPr/>
        </p:nvSpPr>
        <p:spPr>
          <a:xfrm>
            <a:off x="7406640" y="2331720"/>
            <a:ext cx="274320" cy="292608"/>
          </a:xfrm>
          <a:prstGeom prst="rect">
            <a:avLst/>
          </a:prstGeom>
          <a:noFill/>
        </p:spPr>
        <p:txBody>
          <a:bodyPr wrap="square">
            <a:spAutoFit/>
          </a:bodyPr>
          <a:lstStyle/>
          <a:p>
            <a:pPr algn="l">
              <a:defRPr sz="1400" b="1">
                <a:solidFill>
                  <a:srgbClr val="27A04B"/>
                </a:solidFill>
              </a:defRPr>
            </a:pPr>
            <a:r>
              <a:t>✓</a:t>
            </a:r>
          </a:p>
        </p:txBody>
      </p:sp>
      <p:sp>
        <p:nvSpPr>
          <p:cNvPr id="8" name="TextBox 7"/>
          <p:cNvSpPr txBox="1"/>
          <p:nvPr/>
        </p:nvSpPr>
        <p:spPr>
          <a:xfrm>
            <a:off x="7726679" y="2331720"/>
            <a:ext cx="2377440" cy="292608"/>
          </a:xfrm>
          <a:prstGeom prst="rect">
            <a:avLst/>
          </a:prstGeom>
          <a:noFill/>
        </p:spPr>
        <p:txBody>
          <a:bodyPr wrap="square">
            <a:spAutoFit/>
          </a:bodyPr>
          <a:lstStyle/>
          <a:p>
            <a:pPr algn="l">
              <a:defRPr sz="1200" b="1">
                <a:solidFill>
                  <a:srgbClr val="1A2B4A"/>
                </a:solidFill>
              </a:defRPr>
            </a:pPr>
            <a:r>
              <a:t>Straßenverkehr</a:t>
            </a:r>
          </a:p>
        </p:txBody>
      </p:sp>
      <p:sp>
        <p:nvSpPr>
          <p:cNvPr id="9" name="TextBox 8"/>
          <p:cNvSpPr txBox="1"/>
          <p:nvPr/>
        </p:nvSpPr>
        <p:spPr>
          <a:xfrm>
            <a:off x="7726679" y="2606040"/>
            <a:ext cx="3931920" cy="274320"/>
          </a:xfrm>
          <a:prstGeom prst="rect">
            <a:avLst/>
          </a:prstGeom>
          <a:noFill/>
        </p:spPr>
        <p:txBody>
          <a:bodyPr wrap="square">
            <a:spAutoFit/>
          </a:bodyPr>
          <a:lstStyle/>
          <a:p>
            <a:pPr algn="l">
              <a:defRPr sz="1000" b="0">
                <a:solidFill>
                  <a:srgbClr val="555555"/>
                </a:solidFill>
              </a:defRPr>
            </a:pPr>
            <a:r>
              <a:t>—</a:t>
            </a:r>
          </a:p>
        </p:txBody>
      </p:sp>
      <p:sp>
        <p:nvSpPr>
          <p:cNvPr id="10" name="TextBox 9"/>
          <p:cNvSpPr txBox="1"/>
          <p:nvPr/>
        </p:nvSpPr>
        <p:spPr>
          <a:xfrm>
            <a:off x="7406640" y="2926080"/>
            <a:ext cx="274320" cy="292608"/>
          </a:xfrm>
          <a:prstGeom prst="rect">
            <a:avLst/>
          </a:prstGeom>
          <a:noFill/>
        </p:spPr>
        <p:txBody>
          <a:bodyPr wrap="square">
            <a:spAutoFit/>
          </a:bodyPr>
          <a:lstStyle/>
          <a:p>
            <a:pPr algn="l">
              <a:defRPr sz="1400" b="1">
                <a:solidFill>
                  <a:srgbClr val="27A04B"/>
                </a:solidFill>
              </a:defRPr>
            </a:pPr>
            <a:r>
              <a:t>✓</a:t>
            </a:r>
          </a:p>
        </p:txBody>
      </p:sp>
      <p:sp>
        <p:nvSpPr>
          <p:cNvPr id="11" name="TextBox 10"/>
          <p:cNvSpPr txBox="1"/>
          <p:nvPr/>
        </p:nvSpPr>
        <p:spPr>
          <a:xfrm>
            <a:off x="7726679" y="2926080"/>
            <a:ext cx="2377440" cy="292608"/>
          </a:xfrm>
          <a:prstGeom prst="rect">
            <a:avLst/>
          </a:prstGeom>
          <a:noFill/>
        </p:spPr>
        <p:txBody>
          <a:bodyPr wrap="square">
            <a:spAutoFit/>
          </a:bodyPr>
          <a:lstStyle/>
          <a:p>
            <a:pPr algn="l">
              <a:defRPr sz="1200" b="1">
                <a:solidFill>
                  <a:srgbClr val="1A2B4A"/>
                </a:solidFill>
              </a:defRPr>
            </a:pPr>
            <a:r>
              <a:t>Schiene (Bundesbahn)</a:t>
            </a:r>
          </a:p>
        </p:txBody>
      </p:sp>
      <p:sp>
        <p:nvSpPr>
          <p:cNvPr id="12" name="TextBox 11"/>
          <p:cNvSpPr txBox="1"/>
          <p:nvPr/>
        </p:nvSpPr>
        <p:spPr>
          <a:xfrm>
            <a:off x="7726679" y="3200400"/>
            <a:ext cx="3931920" cy="274320"/>
          </a:xfrm>
          <a:prstGeom prst="rect">
            <a:avLst/>
          </a:prstGeom>
          <a:noFill/>
        </p:spPr>
        <p:txBody>
          <a:bodyPr wrap="square">
            <a:spAutoFit/>
          </a:bodyPr>
          <a:lstStyle/>
          <a:p>
            <a:pPr algn="l">
              <a:defRPr sz="1000" b="0">
                <a:solidFill>
                  <a:srgbClr val="555555"/>
                </a:solidFill>
              </a:defRPr>
            </a:pPr>
            <a:r>
              <a:t>—</a:t>
            </a:r>
          </a:p>
        </p:txBody>
      </p:sp>
      <p:sp>
        <p:nvSpPr>
          <p:cNvPr id="13" name="TextBox 12"/>
          <p:cNvSpPr txBox="1"/>
          <p:nvPr/>
        </p:nvSpPr>
        <p:spPr>
          <a:xfrm>
            <a:off x="7406640" y="3520440"/>
            <a:ext cx="274320" cy="292608"/>
          </a:xfrm>
          <a:prstGeom prst="rect">
            <a:avLst/>
          </a:prstGeom>
          <a:noFill/>
        </p:spPr>
        <p:txBody>
          <a:bodyPr wrap="square">
            <a:spAutoFit/>
          </a:bodyPr>
          <a:lstStyle/>
          <a:p>
            <a:pPr algn="l">
              <a:defRPr sz="1400" b="1">
                <a:solidFill>
                  <a:srgbClr val="27A04B"/>
                </a:solidFill>
              </a:defRPr>
            </a:pPr>
            <a:r>
              <a:t>✓</a:t>
            </a:r>
          </a:p>
        </p:txBody>
      </p:sp>
      <p:sp>
        <p:nvSpPr>
          <p:cNvPr id="14" name="TextBox 13"/>
          <p:cNvSpPr txBox="1"/>
          <p:nvPr/>
        </p:nvSpPr>
        <p:spPr>
          <a:xfrm>
            <a:off x="7726679" y="3520440"/>
            <a:ext cx="2377440" cy="292608"/>
          </a:xfrm>
          <a:prstGeom prst="rect">
            <a:avLst/>
          </a:prstGeom>
          <a:noFill/>
        </p:spPr>
        <p:txBody>
          <a:bodyPr wrap="square">
            <a:spAutoFit/>
          </a:bodyPr>
          <a:lstStyle/>
          <a:p>
            <a:pPr algn="l">
              <a:defRPr sz="1200" b="1">
                <a:solidFill>
                  <a:srgbClr val="1A2B4A"/>
                </a:solidFill>
              </a:defRPr>
            </a:pPr>
            <a:r>
              <a:t>Schiene (sonstige)</a:t>
            </a:r>
          </a:p>
        </p:txBody>
      </p:sp>
      <p:sp>
        <p:nvSpPr>
          <p:cNvPr id="15" name="TextBox 14"/>
          <p:cNvSpPr txBox="1"/>
          <p:nvPr/>
        </p:nvSpPr>
        <p:spPr>
          <a:xfrm>
            <a:off x="7726679" y="3794760"/>
            <a:ext cx="3931920" cy="274320"/>
          </a:xfrm>
          <a:prstGeom prst="rect">
            <a:avLst/>
          </a:prstGeom>
          <a:noFill/>
        </p:spPr>
        <p:txBody>
          <a:bodyPr wrap="square">
            <a:spAutoFit/>
          </a:bodyPr>
          <a:lstStyle/>
          <a:p>
            <a:pPr algn="l">
              <a:defRPr sz="1000" b="0">
                <a:solidFill>
                  <a:srgbClr val="555555"/>
                </a:solidFill>
              </a:defRPr>
            </a:pPr>
            <a:r>
              <a:t>—</a:t>
            </a:r>
          </a:p>
        </p:txBody>
      </p:sp>
      <p:sp>
        <p:nvSpPr>
          <p:cNvPr id="16" name="TextBox 15"/>
          <p:cNvSpPr txBox="1"/>
          <p:nvPr/>
        </p:nvSpPr>
        <p:spPr>
          <a:xfrm>
            <a:off x="7406640" y="4114800"/>
            <a:ext cx="274320" cy="292608"/>
          </a:xfrm>
          <a:prstGeom prst="rect">
            <a:avLst/>
          </a:prstGeom>
          <a:noFill/>
        </p:spPr>
        <p:txBody>
          <a:bodyPr wrap="square">
            <a:spAutoFit/>
          </a:bodyPr>
          <a:lstStyle/>
          <a:p>
            <a:pPr algn="l">
              <a:defRPr sz="1400" b="1">
                <a:solidFill>
                  <a:srgbClr val="27A04B"/>
                </a:solidFill>
              </a:defRPr>
            </a:pPr>
            <a:r>
              <a:t>✓</a:t>
            </a:r>
          </a:p>
        </p:txBody>
      </p:sp>
      <p:sp>
        <p:nvSpPr>
          <p:cNvPr id="17" name="TextBox 16"/>
          <p:cNvSpPr txBox="1"/>
          <p:nvPr/>
        </p:nvSpPr>
        <p:spPr>
          <a:xfrm>
            <a:off x="7726679" y="4114800"/>
            <a:ext cx="2377440" cy="292608"/>
          </a:xfrm>
          <a:prstGeom prst="rect">
            <a:avLst/>
          </a:prstGeom>
          <a:noFill/>
        </p:spPr>
        <p:txBody>
          <a:bodyPr wrap="square">
            <a:spAutoFit/>
          </a:bodyPr>
          <a:lstStyle/>
          <a:p>
            <a:pPr algn="l">
              <a:defRPr sz="1200" b="1">
                <a:solidFill>
                  <a:srgbClr val="1A2B4A"/>
                </a:solidFill>
              </a:defRPr>
            </a:pPr>
            <a:r>
              <a:t>Fluglärm</a:t>
            </a:r>
          </a:p>
        </p:txBody>
      </p:sp>
      <p:sp>
        <p:nvSpPr>
          <p:cNvPr id="18" name="TextBox 17"/>
          <p:cNvSpPr txBox="1"/>
          <p:nvPr/>
        </p:nvSpPr>
        <p:spPr>
          <a:xfrm>
            <a:off x="7726679" y="4389120"/>
            <a:ext cx="3931920" cy="274320"/>
          </a:xfrm>
          <a:prstGeom prst="rect">
            <a:avLst/>
          </a:prstGeom>
          <a:noFill/>
        </p:spPr>
        <p:txBody>
          <a:bodyPr wrap="square">
            <a:spAutoFit/>
          </a:bodyPr>
          <a:lstStyle/>
          <a:p>
            <a:pPr algn="l">
              <a:defRPr sz="1000" b="0">
                <a:solidFill>
                  <a:srgbClr val="555555"/>
                </a:solidFill>
              </a:defRPr>
            </a:pPr>
            <a:r>
              <a:t>—</a:t>
            </a:r>
          </a:p>
        </p:txBody>
      </p:sp>
      <p:sp>
        <p:nvSpPr>
          <p:cNvPr id="19" name="TextBox 18"/>
          <p:cNvSpPr txBox="1"/>
          <p:nvPr/>
        </p:nvSpPr>
        <p:spPr>
          <a:xfrm>
            <a:off x="7406640" y="4709160"/>
            <a:ext cx="274320" cy="292608"/>
          </a:xfrm>
          <a:prstGeom prst="rect">
            <a:avLst/>
          </a:prstGeom>
          <a:noFill/>
        </p:spPr>
        <p:txBody>
          <a:bodyPr wrap="square">
            <a:spAutoFit/>
          </a:bodyPr>
          <a:lstStyle/>
          <a:p>
            <a:pPr algn="l">
              <a:defRPr sz="1400" b="1">
                <a:solidFill>
                  <a:srgbClr val="27A04B"/>
                </a:solidFill>
              </a:defRPr>
            </a:pPr>
            <a:r>
              <a:t>✓</a:t>
            </a:r>
          </a:p>
        </p:txBody>
      </p:sp>
      <p:sp>
        <p:nvSpPr>
          <p:cNvPr id="20" name="TextBox 19"/>
          <p:cNvSpPr txBox="1"/>
          <p:nvPr/>
        </p:nvSpPr>
        <p:spPr>
          <a:xfrm>
            <a:off x="7726679" y="4709160"/>
            <a:ext cx="2377440" cy="292608"/>
          </a:xfrm>
          <a:prstGeom prst="rect">
            <a:avLst/>
          </a:prstGeom>
          <a:noFill/>
        </p:spPr>
        <p:txBody>
          <a:bodyPr wrap="square">
            <a:spAutoFit/>
          </a:bodyPr>
          <a:lstStyle/>
          <a:p>
            <a:pPr algn="l">
              <a:defRPr sz="1200" b="1">
                <a:solidFill>
                  <a:srgbClr val="1A2B4A"/>
                </a:solidFill>
              </a:defRPr>
            </a:pPr>
            <a:r>
              <a:t>Industrie / Gewerbe</a:t>
            </a:r>
          </a:p>
        </p:txBody>
      </p:sp>
      <p:sp>
        <p:nvSpPr>
          <p:cNvPr id="21" name="TextBox 20"/>
          <p:cNvSpPr txBox="1"/>
          <p:nvPr/>
        </p:nvSpPr>
        <p:spPr>
          <a:xfrm>
            <a:off x="7726679" y="4983480"/>
            <a:ext cx="3931920" cy="274320"/>
          </a:xfrm>
          <a:prstGeom prst="rect">
            <a:avLst/>
          </a:prstGeom>
          <a:noFill/>
        </p:spPr>
        <p:txBody>
          <a:bodyPr wrap="square">
            <a:spAutoFit/>
          </a:bodyPr>
          <a:lstStyle/>
          <a:p>
            <a:pPr algn="l">
              <a:defRPr sz="1000" b="0">
                <a:solidFill>
                  <a:srgbClr val="555555"/>
                </a:solidFill>
              </a:defRPr>
            </a:pPr>
            <a:r>
              <a:t>—</a:t>
            </a:r>
          </a:p>
        </p:txBody>
      </p:sp>
      <p:sp>
        <p:nvSpPr>
          <p:cNvPr id="22" name="TextBox 21"/>
          <p:cNvSpPr txBox="1"/>
          <p:nvPr/>
        </p:nvSpPr>
        <p:spPr>
          <a:xfrm>
            <a:off x="7406640" y="6355080"/>
            <a:ext cx="4297680" cy="320040"/>
          </a:xfrm>
          <a:prstGeom prst="rect">
            <a:avLst/>
          </a:prstGeom>
          <a:noFill/>
        </p:spPr>
        <p:txBody>
          <a:bodyPr wrap="square">
            <a:spAutoFit/>
          </a:bodyPr>
          <a:lstStyle/>
          <a:p>
            <a:pPr algn="l">
              <a:defRPr sz="1000" b="0">
                <a:solidFill>
                  <a:srgbClr val="555555"/>
                </a:solidFill>
              </a:defRPr>
            </a:pPr>
            <a:r>
              <a:t>✓ = nicht relevant  ·  ● = Pegel erfasst</a:t>
            </a:r>
          </a:p>
        </p:txBody>
      </p:sp>
      <p:sp>
        <p:nvSpPr>
          <p:cNvPr id="23" name="TextBox 22"/>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LANUV NRW — Umgebungslärmkartierung 2022, EU-Richtlinie 2002/49/EG · Datenlizenz Deutschland Zero 2.0</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GLASFASER &amp; BREITBAND</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2400" b="1">
                <a:solidFill>
                  <a:srgbClr val="1A2B4A"/>
                </a:solidFill>
              </a:defRPr>
            </a:pPr>
            <a:r>
              <a:t>Verfügbarkeit live prüfen</a:t>
            </a:r>
          </a:p>
        </p:txBody>
      </p:sp>
      <p:sp>
        <p:nvSpPr>
          <p:cNvPr id="4" name="Rounded Rectangle 3"/>
          <p:cNvSpPr/>
          <p:nvPr/>
        </p:nvSpPr>
        <p:spPr>
          <a:xfrm>
            <a:off x="457200" y="1920240"/>
            <a:ext cx="6766560" cy="466344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457200" y="2103120"/>
            <a:ext cx="6766560" cy="365760"/>
          </a:xfrm>
          <a:prstGeom prst="rect">
            <a:avLst/>
          </a:prstGeom>
          <a:noFill/>
        </p:spPr>
        <p:txBody>
          <a:bodyPr wrap="square">
            <a:spAutoFit/>
          </a:bodyPr>
          <a:lstStyle/>
          <a:p>
            <a:pPr algn="ctr">
              <a:defRPr sz="1400" b="1">
                <a:solidFill>
                  <a:srgbClr val="1A2B4A"/>
                </a:solidFill>
              </a:defRPr>
            </a:pPr>
            <a:r>
              <a:t>ABLAUF IM TERMIN</a:t>
            </a:r>
          </a:p>
        </p:txBody>
      </p:sp>
      <p:sp>
        <p:nvSpPr>
          <p:cNvPr id="6" name="TextBox 5"/>
          <p:cNvSpPr txBox="1"/>
          <p:nvPr/>
        </p:nvSpPr>
        <p:spPr>
          <a:xfrm>
            <a:off x="731520" y="2377440"/>
            <a:ext cx="457200" cy="548640"/>
          </a:xfrm>
          <a:prstGeom prst="rect">
            <a:avLst/>
          </a:prstGeom>
          <a:noFill/>
        </p:spPr>
        <p:txBody>
          <a:bodyPr wrap="square">
            <a:spAutoFit/>
          </a:bodyPr>
          <a:lstStyle/>
          <a:p>
            <a:pPr algn="l">
              <a:defRPr sz="2200" b="1">
                <a:solidFill>
                  <a:srgbClr val="1A2B4A"/>
                </a:solidFill>
              </a:defRPr>
            </a:pPr>
            <a:r>
              <a:t>1.</a:t>
            </a:r>
          </a:p>
        </p:txBody>
      </p:sp>
      <p:sp>
        <p:nvSpPr>
          <p:cNvPr id="7" name="TextBox 6"/>
          <p:cNvSpPr txBox="1"/>
          <p:nvPr/>
        </p:nvSpPr>
        <p:spPr>
          <a:xfrm>
            <a:off x="1280160" y="2377440"/>
            <a:ext cx="5852160" cy="1097280"/>
          </a:xfrm>
          <a:prstGeom prst="rect">
            <a:avLst/>
          </a:prstGeom>
          <a:noFill/>
        </p:spPr>
        <p:txBody>
          <a:bodyPr wrap="square">
            <a:spAutoFit/>
          </a:bodyPr>
          <a:lstStyle/>
          <a:p>
            <a:pPr algn="l">
              <a:defRPr sz="1600" b="0">
                <a:solidFill>
                  <a:srgbClr val="1A2B4A"/>
                </a:solidFill>
              </a:defRPr>
            </a:pPr>
            <a:r>
              <a:t>QR-Code mit dem Smartphone scannen (Kamera-App genügt) oder den Link in der Mail öffnen.</a:t>
            </a:r>
          </a:p>
        </p:txBody>
      </p:sp>
      <p:sp>
        <p:nvSpPr>
          <p:cNvPr id="8" name="TextBox 7"/>
          <p:cNvSpPr txBox="1"/>
          <p:nvPr/>
        </p:nvSpPr>
        <p:spPr>
          <a:xfrm>
            <a:off x="731520" y="3383280"/>
            <a:ext cx="457200" cy="548640"/>
          </a:xfrm>
          <a:prstGeom prst="rect">
            <a:avLst/>
          </a:prstGeom>
          <a:noFill/>
        </p:spPr>
        <p:txBody>
          <a:bodyPr wrap="square">
            <a:spAutoFit/>
          </a:bodyPr>
          <a:lstStyle/>
          <a:p>
            <a:pPr algn="l">
              <a:defRPr sz="2200" b="1">
                <a:solidFill>
                  <a:srgbClr val="1A2B4A"/>
                </a:solidFill>
              </a:defRPr>
            </a:pPr>
            <a:r>
              <a:t>2.</a:t>
            </a:r>
          </a:p>
        </p:txBody>
      </p:sp>
      <p:sp>
        <p:nvSpPr>
          <p:cNvPr id="9" name="TextBox 8"/>
          <p:cNvSpPr txBox="1"/>
          <p:nvPr/>
        </p:nvSpPr>
        <p:spPr>
          <a:xfrm>
            <a:off x="1280160" y="3383280"/>
            <a:ext cx="5852160" cy="1097280"/>
          </a:xfrm>
          <a:prstGeom prst="rect">
            <a:avLst/>
          </a:prstGeom>
          <a:noFill/>
        </p:spPr>
        <p:txBody>
          <a:bodyPr wrap="square">
            <a:spAutoFit/>
          </a:bodyPr>
          <a:lstStyle/>
          <a:p>
            <a:pPr algn="l">
              <a:defRPr sz="1600" b="0">
                <a:solidFill>
                  <a:srgbClr val="1A2B4A"/>
                </a:solidFill>
              </a:defRPr>
            </a:pPr>
            <a:r>
              <a:t>Im Breitbandatlas der Bundesnetzagentur die Objekt-Adresse eintragen.</a:t>
            </a:r>
          </a:p>
        </p:txBody>
      </p:sp>
      <p:sp>
        <p:nvSpPr>
          <p:cNvPr id="10" name="TextBox 9"/>
          <p:cNvSpPr txBox="1"/>
          <p:nvPr/>
        </p:nvSpPr>
        <p:spPr>
          <a:xfrm>
            <a:off x="731520" y="4389120"/>
            <a:ext cx="457200" cy="548640"/>
          </a:xfrm>
          <a:prstGeom prst="rect">
            <a:avLst/>
          </a:prstGeom>
          <a:noFill/>
        </p:spPr>
        <p:txBody>
          <a:bodyPr wrap="square">
            <a:spAutoFit/>
          </a:bodyPr>
          <a:lstStyle/>
          <a:p>
            <a:pPr algn="l">
              <a:defRPr sz="2200" b="1">
                <a:solidFill>
                  <a:srgbClr val="1A2B4A"/>
                </a:solidFill>
              </a:defRPr>
            </a:pPr>
            <a:r>
              <a:t>3.</a:t>
            </a:r>
          </a:p>
        </p:txBody>
      </p:sp>
      <p:sp>
        <p:nvSpPr>
          <p:cNvPr id="11" name="TextBox 10"/>
          <p:cNvSpPr txBox="1"/>
          <p:nvPr/>
        </p:nvSpPr>
        <p:spPr>
          <a:xfrm>
            <a:off x="1280160" y="4389120"/>
            <a:ext cx="5852160" cy="1097280"/>
          </a:xfrm>
          <a:prstGeom prst="rect">
            <a:avLst/>
          </a:prstGeom>
          <a:noFill/>
        </p:spPr>
        <p:txBody>
          <a:bodyPr wrap="square">
            <a:spAutoFit/>
          </a:bodyPr>
          <a:lstStyle/>
          <a:p>
            <a:pPr algn="l">
              <a:defRPr sz="1600" b="0">
                <a:solidFill>
                  <a:srgbClr val="1A2B4A"/>
                </a:solidFill>
              </a:defRPr>
            </a:pPr>
            <a:r>
              <a:t>Tabelle zeigt die maximal verfügbaren Bandbreiten pro Anschlussart (Glasfaser FTTH/FTTB, Kabel, VDSL, Mobilfunk).</a:t>
            </a:r>
          </a:p>
        </p:txBody>
      </p:sp>
      <p:sp>
        <p:nvSpPr>
          <p:cNvPr id="12" name="TextBox 11"/>
          <p:cNvSpPr txBox="1"/>
          <p:nvPr/>
        </p:nvSpPr>
        <p:spPr>
          <a:xfrm>
            <a:off x="731520" y="5394960"/>
            <a:ext cx="457200" cy="548640"/>
          </a:xfrm>
          <a:prstGeom prst="rect">
            <a:avLst/>
          </a:prstGeom>
          <a:noFill/>
        </p:spPr>
        <p:txBody>
          <a:bodyPr wrap="square">
            <a:spAutoFit/>
          </a:bodyPr>
          <a:lstStyle/>
          <a:p>
            <a:pPr algn="l">
              <a:defRPr sz="2200" b="1">
                <a:solidFill>
                  <a:srgbClr val="1A2B4A"/>
                </a:solidFill>
              </a:defRPr>
            </a:pPr>
            <a:r>
              <a:t>4.</a:t>
            </a:r>
          </a:p>
        </p:txBody>
      </p:sp>
      <p:sp>
        <p:nvSpPr>
          <p:cNvPr id="13" name="TextBox 12"/>
          <p:cNvSpPr txBox="1"/>
          <p:nvPr/>
        </p:nvSpPr>
        <p:spPr>
          <a:xfrm>
            <a:off x="1280160" y="5394960"/>
            <a:ext cx="5852160" cy="1097280"/>
          </a:xfrm>
          <a:prstGeom prst="rect">
            <a:avLst/>
          </a:prstGeom>
          <a:noFill/>
        </p:spPr>
        <p:txBody>
          <a:bodyPr wrap="square">
            <a:spAutoFit/>
          </a:bodyPr>
          <a:lstStyle/>
          <a:p>
            <a:pPr algn="l">
              <a:defRPr sz="1600" b="0">
                <a:solidFill>
                  <a:srgbClr val="1A2B4A"/>
                </a:solidFill>
              </a:defRPr>
            </a:pPr>
            <a:r>
              <a:t>Hinweis: angezeigt wird die maximale technische Verfügbarkeit. Tatsächlich verfügbare Tarife klärt der Eigentümer mit dem jeweiligen Anbieter.</a:t>
            </a:r>
          </a:p>
        </p:txBody>
      </p:sp>
      <p:sp>
        <p:nvSpPr>
          <p:cNvPr id="14" name="Rounded Rectangle 13"/>
          <p:cNvSpPr/>
          <p:nvPr/>
        </p:nvSpPr>
        <p:spPr>
          <a:xfrm>
            <a:off x="7315200" y="1920240"/>
            <a:ext cx="4434840" cy="466344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7315200" y="2103120"/>
            <a:ext cx="4434840" cy="365760"/>
          </a:xfrm>
          <a:prstGeom prst="rect">
            <a:avLst/>
          </a:prstGeom>
          <a:noFill/>
        </p:spPr>
        <p:txBody>
          <a:bodyPr wrap="square">
            <a:spAutoFit/>
          </a:bodyPr>
          <a:lstStyle/>
          <a:p>
            <a:pPr algn="ctr">
              <a:defRPr sz="1400" b="1">
                <a:solidFill>
                  <a:srgbClr val="1A2B4A"/>
                </a:solidFill>
              </a:defRPr>
            </a:pPr>
            <a:r>
              <a:t>QR-CODE BREITBANDATLAS</a:t>
            </a:r>
          </a:p>
        </p:txBody>
      </p:sp>
      <p:pic>
        <p:nvPicPr>
          <p:cNvPr id="16" name="Picture 15" descr="breitband_qr.png"/>
          <p:cNvPicPr>
            <a:picLocks noChangeAspect="1"/>
          </p:cNvPicPr>
          <p:nvPr/>
        </p:nvPicPr>
        <p:blipFill>
          <a:blip r:embed="rId2"/>
          <a:stretch>
            <a:fillRect/>
          </a:stretch>
        </p:blipFill>
        <p:spPr>
          <a:xfrm>
            <a:off x="8092440" y="2468880"/>
            <a:ext cx="3200400" cy="3200400"/>
          </a:xfrm>
          <a:prstGeom prst="rect">
            <a:avLst/>
          </a:prstGeom>
        </p:spPr>
      </p:pic>
      <p:sp>
        <p:nvSpPr>
          <p:cNvPr id="17" name="TextBox 16"/>
          <p:cNvSpPr txBox="1"/>
          <p:nvPr/>
        </p:nvSpPr>
        <p:spPr>
          <a:xfrm>
            <a:off x="7315200" y="5806440"/>
            <a:ext cx="4434840" cy="365760"/>
          </a:xfrm>
          <a:prstGeom prst="rect">
            <a:avLst/>
          </a:prstGeom>
          <a:noFill/>
        </p:spPr>
        <p:txBody>
          <a:bodyPr wrap="square">
            <a:spAutoFit/>
          </a:bodyPr>
          <a:lstStyle/>
          <a:p>
            <a:pPr algn="ctr">
              <a:defRPr sz="1400" b="1">
                <a:solidFill>
                  <a:srgbClr val="1A2B4A"/>
                </a:solidFill>
              </a:defRPr>
            </a:pPr>
            <a:r>
              <a:t>Mit der Smartphone-Kamera scannen</a:t>
            </a:r>
          </a:p>
        </p:txBody>
      </p:sp>
      <p:sp>
        <p:nvSpPr>
          <p:cNvPr id="18" name="TextBox 17"/>
          <p:cNvSpPr txBox="1"/>
          <p:nvPr/>
        </p:nvSpPr>
        <p:spPr>
          <a:xfrm>
            <a:off x="7315200" y="6126480"/>
            <a:ext cx="4434840" cy="365760"/>
          </a:xfrm>
          <a:prstGeom prst="rect">
            <a:avLst/>
          </a:prstGeom>
          <a:noFill/>
        </p:spPr>
        <p:txBody>
          <a:bodyPr wrap="square">
            <a:spAutoFit/>
          </a:bodyPr>
          <a:lstStyle/>
          <a:p>
            <a:pPr algn="ctr">
              <a:defRPr sz="1200" b="0">
                <a:solidFill>
                  <a:srgbClr val="555555"/>
                </a:solidFill>
              </a:defRPr>
            </a:pPr>
            <a:r>
              <a:t>breitbandatlas.de</a:t>
            </a:r>
          </a:p>
        </p:txBody>
      </p:sp>
      <p:sp>
        <p:nvSpPr>
          <p:cNvPr id="19" name="TextBox 18"/>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Bundesnetzagentur — Breitbandatlas / Gigabit-Grundbuch</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LAGEBESCHREIBUNG</a:t>
            </a:r>
          </a:p>
        </p:txBody>
      </p:sp>
      <p:sp>
        <p:nvSpPr>
          <p:cNvPr id="3" name="TextBox 2"/>
          <p:cNvSpPr txBox="1"/>
          <p:nvPr/>
        </p:nvSpPr>
        <p:spPr>
          <a:xfrm>
            <a:off x="457200" y="1097280"/>
            <a:ext cx="6583680" cy="457200"/>
          </a:xfrm>
          <a:prstGeom prst="rect">
            <a:avLst/>
          </a:prstGeom>
          <a:noFill/>
        </p:spPr>
        <p:txBody>
          <a:bodyPr wrap="square">
            <a:spAutoFit/>
          </a:bodyPr>
          <a:lstStyle/>
          <a:p>
            <a:pPr algn="l">
              <a:defRPr sz="2000" b="1">
                <a:solidFill>
                  <a:srgbClr val="1A2B4A"/>
                </a:solidFill>
              </a:defRPr>
            </a:pPr>
            <a:r>
              <a:t>Xanten  ·  ca. 21.186 Einw.</a:t>
            </a:r>
          </a:p>
        </p:txBody>
      </p:sp>
      <p:sp>
        <p:nvSpPr>
          <p:cNvPr id="4" name="TextBox 3"/>
          <p:cNvSpPr txBox="1"/>
          <p:nvPr/>
        </p:nvSpPr>
        <p:spPr>
          <a:xfrm>
            <a:off x="457200" y="1554480"/>
            <a:ext cx="6583680" cy="365760"/>
          </a:xfrm>
          <a:prstGeom prst="rect">
            <a:avLst/>
          </a:prstGeom>
          <a:noFill/>
        </p:spPr>
        <p:txBody>
          <a:bodyPr wrap="square">
            <a:spAutoFit/>
          </a:bodyPr>
          <a:lstStyle/>
          <a:p>
            <a:pPr algn="l">
              <a:defRPr sz="1300" b="0">
                <a:solidFill>
                  <a:srgbClr val="555555"/>
                </a:solidFill>
              </a:defRPr>
            </a:pPr>
            <a:r>
              <a:t>Ortsteil Lüttingen</a:t>
            </a:r>
          </a:p>
        </p:txBody>
      </p:sp>
      <p:sp>
        <p:nvSpPr>
          <p:cNvPr id="5" name="TextBox 4"/>
          <p:cNvSpPr txBox="1"/>
          <p:nvPr/>
        </p:nvSpPr>
        <p:spPr>
          <a:xfrm>
            <a:off x="457200" y="1965960"/>
            <a:ext cx="6583680" cy="4754880"/>
          </a:xfrm>
          <a:prstGeom prst="rect">
            <a:avLst/>
          </a:prstGeom>
          <a:noFill/>
        </p:spPr>
        <p:txBody>
          <a:bodyPr wrap="square">
            <a:spAutoFit/>
          </a:bodyPr>
          <a:lstStyle/>
          <a:p>
            <a:pPr algn="l">
              <a:defRPr sz="1500" b="0">
                <a:solidFill>
                  <a:srgbClr val="555555"/>
                </a:solidFill>
              </a:defRPr>
            </a:pPr>
            <a:r>
              <a:t>Die Immobilie liegt im Ortsteil Lüttingen der Stadt Xanten (ca. 21.186 Einwohner) am Niederrhein. Xanten ist als historisch gewachsene Kleinstadt mit eigenem Bahnhof, Krankenhaus und breitem Schulangebot ein Versorgungszentrum der Region.</a:t>
            </a:r>
          </a:p>
          <a:p>
            <a:pPr algn="l">
              <a:defRPr sz="1500" b="0">
                <a:solidFill>
                  <a:srgbClr val="555555"/>
                </a:solidFill>
              </a:defRPr>
            </a:pPr>
          </a:p>
          <a:p>
            <a:pPr algn="l">
              <a:defRPr sz="1500" b="0">
                <a:solidFill>
                  <a:srgbClr val="555555"/>
                </a:solidFill>
              </a:defRPr>
            </a:pPr>
            <a:r>
              <a:t>Das direkte Wohnumfeld zeigt eine solide Familieninfrastruktur: Eine Schule ist in ca. 248 m erreichbar, insgesamt 7 Schulen liegen im 3-km-Radius. Drei Kindergärten sind im Umkreis von 2,5 km erfasst, ein Spielplatz in ca. 225 m Entfernung. Die Nahversorgung ist gut aufgestellt — sieben Bäckereien im 2-km-Radius, die nächste in ca. 340 m, dazu 7 Supermärkte, 4 Apotheken und 5 Arztpraxen im weiteren Umfeld. Mit 23 Restaurants und 11 Cafés im Umkreis ist auch die gastronomische Dichte bemerkenswert.</a:t>
            </a:r>
          </a:p>
          <a:p>
            <a:pPr algn="l">
              <a:defRPr sz="1500" b="0">
                <a:solidFill>
                  <a:srgbClr val="555555"/>
                </a:solidFill>
              </a:defRPr>
            </a:pPr>
          </a:p>
          <a:p>
            <a:pPr algn="l">
              <a:defRPr sz="1500" b="0">
                <a:solidFill>
                  <a:srgbClr val="555555"/>
                </a:solidFill>
              </a:defRPr>
            </a:pPr>
            <a:r>
              <a:t>Natur und Freizeitangebote sind fußläufig erreichbar: Der Prekkesee liegt in ca. 520 m, ein Park in ca. 512 m, Wald in ca. 682 m — dazu die Sportanlage des SSV Lüttingen in ca. 587 m. Das Strandbad ist in knapp 2 km erreichbar, das Naturschutzgebiet Rheinaue Bislich-Vahnum in ca. 1,9 km. Die ÖPNV-Anbindung ist mit einer Bushaltestelle in ca. 105 m und dem Bahnhof Xanten in ca. 1,65 km gut gegeben.</a:t>
            </a:r>
          </a:p>
        </p:txBody>
      </p:sp>
      <p:sp>
        <p:nvSpPr>
          <p:cNvPr id="6" name="Rounded Rectangle 5"/>
          <p:cNvSpPr/>
          <p:nvPr/>
        </p:nvSpPr>
        <p:spPr>
          <a:xfrm>
            <a:off x="7269480" y="1097280"/>
            <a:ext cx="4480560" cy="562356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269480" y="1280160"/>
            <a:ext cx="4480560" cy="365760"/>
          </a:xfrm>
          <a:prstGeom prst="rect">
            <a:avLst/>
          </a:prstGeom>
          <a:noFill/>
        </p:spPr>
        <p:txBody>
          <a:bodyPr wrap="square">
            <a:spAutoFit/>
          </a:bodyPr>
          <a:lstStyle/>
          <a:p>
            <a:pPr algn="ctr">
              <a:defRPr sz="1400" b="1">
                <a:solidFill>
                  <a:srgbClr val="1A2B4A"/>
                </a:solidFill>
              </a:defRPr>
            </a:pPr>
            <a:r>
              <a:t>LAGE-ÜBERBLICK</a:t>
            </a:r>
          </a:p>
        </p:txBody>
      </p:sp>
      <p:sp>
        <p:nvSpPr>
          <p:cNvPr id="8" name="TextBox 7"/>
          <p:cNvSpPr txBox="1"/>
          <p:nvPr/>
        </p:nvSpPr>
        <p:spPr>
          <a:xfrm>
            <a:off x="7498079" y="1627632"/>
            <a:ext cx="4114800" cy="274320"/>
          </a:xfrm>
          <a:prstGeom prst="rect">
            <a:avLst/>
          </a:prstGeom>
          <a:noFill/>
        </p:spPr>
        <p:txBody>
          <a:bodyPr wrap="square">
            <a:spAutoFit/>
          </a:bodyPr>
          <a:lstStyle/>
          <a:p>
            <a:pPr algn="l">
              <a:defRPr sz="1200" b="1">
                <a:solidFill>
                  <a:srgbClr val="1A2B4A"/>
                </a:solidFill>
              </a:defRPr>
            </a:pPr>
            <a:r>
              <a:t>👨‍👩‍👧  FAMILIE</a:t>
            </a:r>
          </a:p>
        </p:txBody>
      </p:sp>
      <p:sp>
        <p:nvSpPr>
          <p:cNvPr id="9" name="TextBox 8"/>
          <p:cNvSpPr txBox="1"/>
          <p:nvPr/>
        </p:nvSpPr>
        <p:spPr>
          <a:xfrm>
            <a:off x="7680960" y="1920240"/>
            <a:ext cx="2560320" cy="237744"/>
          </a:xfrm>
          <a:prstGeom prst="rect">
            <a:avLst/>
          </a:prstGeom>
          <a:noFill/>
        </p:spPr>
        <p:txBody>
          <a:bodyPr wrap="square">
            <a:spAutoFit/>
          </a:bodyPr>
          <a:lstStyle/>
          <a:p>
            <a:pPr algn="l">
              <a:defRPr sz="1200" b="0">
                <a:solidFill>
                  <a:srgbClr val="555555"/>
                </a:solidFill>
              </a:defRPr>
            </a:pPr>
            <a:r>
              <a:t>Kindergarten</a:t>
            </a:r>
          </a:p>
        </p:txBody>
      </p:sp>
      <p:sp>
        <p:nvSpPr>
          <p:cNvPr id="10" name="TextBox 9"/>
          <p:cNvSpPr txBox="1"/>
          <p:nvPr/>
        </p:nvSpPr>
        <p:spPr>
          <a:xfrm>
            <a:off x="10058400" y="1920240"/>
            <a:ext cx="1600200" cy="237744"/>
          </a:xfrm>
          <a:prstGeom prst="rect">
            <a:avLst/>
          </a:prstGeom>
          <a:noFill/>
        </p:spPr>
        <p:txBody>
          <a:bodyPr wrap="square">
            <a:spAutoFit/>
          </a:bodyPr>
          <a:lstStyle/>
          <a:p>
            <a:pPr algn="r">
              <a:defRPr sz="1200" b="1">
                <a:solidFill>
                  <a:srgbClr val="1A2B4A"/>
                </a:solidFill>
              </a:defRPr>
            </a:pPr>
            <a:r>
              <a:t>1,1 km</a:t>
            </a:r>
          </a:p>
        </p:txBody>
      </p:sp>
      <p:sp>
        <p:nvSpPr>
          <p:cNvPr id="11" name="TextBox 10"/>
          <p:cNvSpPr txBox="1"/>
          <p:nvPr/>
        </p:nvSpPr>
        <p:spPr>
          <a:xfrm>
            <a:off x="7680960" y="2157984"/>
            <a:ext cx="2560320" cy="237744"/>
          </a:xfrm>
          <a:prstGeom prst="rect">
            <a:avLst/>
          </a:prstGeom>
          <a:noFill/>
        </p:spPr>
        <p:txBody>
          <a:bodyPr wrap="square">
            <a:spAutoFit/>
          </a:bodyPr>
          <a:lstStyle/>
          <a:p>
            <a:pPr algn="l">
              <a:defRPr sz="1200" b="0">
                <a:solidFill>
                  <a:srgbClr val="555555"/>
                </a:solidFill>
              </a:defRPr>
            </a:pPr>
            <a:r>
              <a:t>1× Schule</a:t>
            </a:r>
          </a:p>
        </p:txBody>
      </p:sp>
      <p:sp>
        <p:nvSpPr>
          <p:cNvPr id="12" name="TextBox 11"/>
          <p:cNvSpPr txBox="1"/>
          <p:nvPr/>
        </p:nvSpPr>
        <p:spPr>
          <a:xfrm>
            <a:off x="10058400" y="2157984"/>
            <a:ext cx="1600200" cy="237744"/>
          </a:xfrm>
          <a:prstGeom prst="rect">
            <a:avLst/>
          </a:prstGeom>
          <a:noFill/>
        </p:spPr>
        <p:txBody>
          <a:bodyPr wrap="square">
            <a:spAutoFit/>
          </a:bodyPr>
          <a:lstStyle/>
          <a:p>
            <a:pPr algn="r">
              <a:defRPr sz="1200" b="1">
                <a:solidFill>
                  <a:srgbClr val="1A2B4A"/>
                </a:solidFill>
              </a:defRPr>
            </a:pPr>
            <a:r>
              <a:t>248 m</a:t>
            </a:r>
          </a:p>
        </p:txBody>
      </p:sp>
      <p:sp>
        <p:nvSpPr>
          <p:cNvPr id="13" name="TextBox 12"/>
          <p:cNvSpPr txBox="1"/>
          <p:nvPr/>
        </p:nvSpPr>
        <p:spPr>
          <a:xfrm>
            <a:off x="7680960" y="2395728"/>
            <a:ext cx="2560320" cy="237744"/>
          </a:xfrm>
          <a:prstGeom prst="rect">
            <a:avLst/>
          </a:prstGeom>
          <a:noFill/>
        </p:spPr>
        <p:txBody>
          <a:bodyPr wrap="square">
            <a:spAutoFit/>
          </a:bodyPr>
          <a:lstStyle/>
          <a:p>
            <a:pPr algn="l">
              <a:defRPr sz="1200" b="0">
                <a:solidFill>
                  <a:srgbClr val="555555"/>
                </a:solidFill>
              </a:defRPr>
            </a:pPr>
            <a:r>
              <a:t>Spielplatz</a:t>
            </a:r>
          </a:p>
        </p:txBody>
      </p:sp>
      <p:sp>
        <p:nvSpPr>
          <p:cNvPr id="14" name="TextBox 13"/>
          <p:cNvSpPr txBox="1"/>
          <p:nvPr/>
        </p:nvSpPr>
        <p:spPr>
          <a:xfrm>
            <a:off x="10058400" y="2395728"/>
            <a:ext cx="1600200" cy="237744"/>
          </a:xfrm>
          <a:prstGeom prst="rect">
            <a:avLst/>
          </a:prstGeom>
          <a:noFill/>
        </p:spPr>
        <p:txBody>
          <a:bodyPr wrap="square">
            <a:spAutoFit/>
          </a:bodyPr>
          <a:lstStyle/>
          <a:p>
            <a:pPr algn="r">
              <a:defRPr sz="1200" b="1">
                <a:solidFill>
                  <a:srgbClr val="1A2B4A"/>
                </a:solidFill>
              </a:defRPr>
            </a:pPr>
            <a:r>
              <a:t>225 m</a:t>
            </a:r>
          </a:p>
        </p:txBody>
      </p:sp>
      <p:sp>
        <p:nvSpPr>
          <p:cNvPr id="15" name="TextBox 14"/>
          <p:cNvSpPr txBox="1"/>
          <p:nvPr/>
        </p:nvSpPr>
        <p:spPr>
          <a:xfrm>
            <a:off x="7498079" y="2670048"/>
            <a:ext cx="4114800" cy="274320"/>
          </a:xfrm>
          <a:prstGeom prst="rect">
            <a:avLst/>
          </a:prstGeom>
          <a:noFill/>
        </p:spPr>
        <p:txBody>
          <a:bodyPr wrap="square">
            <a:spAutoFit/>
          </a:bodyPr>
          <a:lstStyle/>
          <a:p>
            <a:pPr algn="l">
              <a:defRPr sz="1200" b="1">
                <a:solidFill>
                  <a:srgbClr val="1A2B4A"/>
                </a:solidFill>
              </a:defRPr>
            </a:pPr>
            <a:r>
              <a:t>🛒  VERSORGUNG</a:t>
            </a:r>
          </a:p>
        </p:txBody>
      </p:sp>
      <p:sp>
        <p:nvSpPr>
          <p:cNvPr id="16" name="TextBox 15"/>
          <p:cNvSpPr txBox="1"/>
          <p:nvPr/>
        </p:nvSpPr>
        <p:spPr>
          <a:xfrm>
            <a:off x="7680960" y="2962656"/>
            <a:ext cx="2560320" cy="237744"/>
          </a:xfrm>
          <a:prstGeom prst="rect">
            <a:avLst/>
          </a:prstGeom>
          <a:noFill/>
        </p:spPr>
        <p:txBody>
          <a:bodyPr wrap="square">
            <a:spAutoFit/>
          </a:bodyPr>
          <a:lstStyle/>
          <a:p>
            <a:pPr algn="l">
              <a:defRPr sz="1200" b="0">
                <a:solidFill>
                  <a:srgbClr val="555555"/>
                </a:solidFill>
              </a:defRPr>
            </a:pPr>
            <a:r>
              <a:t>1× Bäckerei</a:t>
            </a:r>
          </a:p>
        </p:txBody>
      </p:sp>
      <p:sp>
        <p:nvSpPr>
          <p:cNvPr id="17" name="TextBox 16"/>
          <p:cNvSpPr txBox="1"/>
          <p:nvPr/>
        </p:nvSpPr>
        <p:spPr>
          <a:xfrm>
            <a:off x="10058400" y="2962656"/>
            <a:ext cx="1600200" cy="237744"/>
          </a:xfrm>
          <a:prstGeom prst="rect">
            <a:avLst/>
          </a:prstGeom>
          <a:noFill/>
        </p:spPr>
        <p:txBody>
          <a:bodyPr wrap="square">
            <a:spAutoFit/>
          </a:bodyPr>
          <a:lstStyle/>
          <a:p>
            <a:pPr algn="r">
              <a:defRPr sz="1200" b="1">
                <a:solidFill>
                  <a:srgbClr val="1A2B4A"/>
                </a:solidFill>
              </a:defRPr>
            </a:pPr>
            <a:r>
              <a:t>340 m</a:t>
            </a:r>
          </a:p>
        </p:txBody>
      </p:sp>
      <p:sp>
        <p:nvSpPr>
          <p:cNvPr id="18" name="TextBox 17"/>
          <p:cNvSpPr txBox="1"/>
          <p:nvPr/>
        </p:nvSpPr>
        <p:spPr>
          <a:xfrm>
            <a:off x="7680960" y="3200400"/>
            <a:ext cx="2560320" cy="237744"/>
          </a:xfrm>
          <a:prstGeom prst="rect">
            <a:avLst/>
          </a:prstGeom>
          <a:noFill/>
        </p:spPr>
        <p:txBody>
          <a:bodyPr wrap="square">
            <a:spAutoFit/>
          </a:bodyPr>
          <a:lstStyle/>
          <a:p>
            <a:pPr algn="l">
              <a:defRPr sz="1200" b="0">
                <a:solidFill>
                  <a:srgbClr val="555555"/>
                </a:solidFill>
              </a:defRPr>
            </a:pPr>
            <a:r>
              <a:t>Supermarkt</a:t>
            </a:r>
          </a:p>
        </p:txBody>
      </p:sp>
      <p:sp>
        <p:nvSpPr>
          <p:cNvPr id="19" name="TextBox 18"/>
          <p:cNvSpPr txBox="1"/>
          <p:nvPr/>
        </p:nvSpPr>
        <p:spPr>
          <a:xfrm>
            <a:off x="10058400" y="3200400"/>
            <a:ext cx="1600200" cy="237744"/>
          </a:xfrm>
          <a:prstGeom prst="rect">
            <a:avLst/>
          </a:prstGeom>
          <a:noFill/>
        </p:spPr>
        <p:txBody>
          <a:bodyPr wrap="square">
            <a:spAutoFit/>
          </a:bodyPr>
          <a:lstStyle/>
          <a:p>
            <a:pPr algn="r">
              <a:defRPr sz="1200" b="1">
                <a:solidFill>
                  <a:srgbClr val="1A2B4A"/>
                </a:solidFill>
              </a:defRPr>
            </a:pPr>
            <a:r>
              <a:t>1,2 km</a:t>
            </a:r>
          </a:p>
        </p:txBody>
      </p:sp>
      <p:sp>
        <p:nvSpPr>
          <p:cNvPr id="20" name="TextBox 19"/>
          <p:cNvSpPr txBox="1"/>
          <p:nvPr/>
        </p:nvSpPr>
        <p:spPr>
          <a:xfrm>
            <a:off x="7680960" y="3438144"/>
            <a:ext cx="2560320" cy="237744"/>
          </a:xfrm>
          <a:prstGeom prst="rect">
            <a:avLst/>
          </a:prstGeom>
          <a:noFill/>
        </p:spPr>
        <p:txBody>
          <a:bodyPr wrap="square">
            <a:spAutoFit/>
          </a:bodyPr>
          <a:lstStyle/>
          <a:p>
            <a:pPr algn="l">
              <a:defRPr sz="1200" b="0">
                <a:solidFill>
                  <a:srgbClr val="555555"/>
                </a:solidFill>
              </a:defRPr>
            </a:pPr>
            <a:r>
              <a:t>Apotheke</a:t>
            </a:r>
          </a:p>
        </p:txBody>
      </p:sp>
      <p:sp>
        <p:nvSpPr>
          <p:cNvPr id="21" name="TextBox 20"/>
          <p:cNvSpPr txBox="1"/>
          <p:nvPr/>
        </p:nvSpPr>
        <p:spPr>
          <a:xfrm>
            <a:off x="10058400" y="3438144"/>
            <a:ext cx="1600200" cy="237744"/>
          </a:xfrm>
          <a:prstGeom prst="rect">
            <a:avLst/>
          </a:prstGeom>
          <a:noFill/>
        </p:spPr>
        <p:txBody>
          <a:bodyPr wrap="square">
            <a:spAutoFit/>
          </a:bodyPr>
          <a:lstStyle/>
          <a:p>
            <a:pPr algn="r">
              <a:defRPr sz="1200" b="1">
                <a:solidFill>
                  <a:srgbClr val="1A2B4A"/>
                </a:solidFill>
              </a:defRPr>
            </a:pPr>
            <a:r>
              <a:t>1,3 km</a:t>
            </a:r>
          </a:p>
        </p:txBody>
      </p:sp>
      <p:sp>
        <p:nvSpPr>
          <p:cNvPr id="22" name="TextBox 21"/>
          <p:cNvSpPr txBox="1"/>
          <p:nvPr/>
        </p:nvSpPr>
        <p:spPr>
          <a:xfrm>
            <a:off x="7498079" y="3712464"/>
            <a:ext cx="4114800" cy="274320"/>
          </a:xfrm>
          <a:prstGeom prst="rect">
            <a:avLst/>
          </a:prstGeom>
          <a:noFill/>
        </p:spPr>
        <p:txBody>
          <a:bodyPr wrap="square">
            <a:spAutoFit/>
          </a:bodyPr>
          <a:lstStyle/>
          <a:p>
            <a:pPr algn="l">
              <a:defRPr sz="1200" b="1">
                <a:solidFill>
                  <a:srgbClr val="1A2B4A"/>
                </a:solidFill>
              </a:defRPr>
            </a:pPr>
            <a:r>
              <a:t>🌳  NATUR &amp; ERHOLUNG</a:t>
            </a:r>
          </a:p>
        </p:txBody>
      </p:sp>
      <p:sp>
        <p:nvSpPr>
          <p:cNvPr id="23" name="TextBox 22"/>
          <p:cNvSpPr txBox="1"/>
          <p:nvPr/>
        </p:nvSpPr>
        <p:spPr>
          <a:xfrm>
            <a:off x="7680960" y="4005072"/>
            <a:ext cx="2560320" cy="237744"/>
          </a:xfrm>
          <a:prstGeom prst="rect">
            <a:avLst/>
          </a:prstGeom>
          <a:noFill/>
        </p:spPr>
        <p:txBody>
          <a:bodyPr wrap="square">
            <a:spAutoFit/>
          </a:bodyPr>
          <a:lstStyle/>
          <a:p>
            <a:pPr algn="l">
              <a:defRPr sz="1200" b="0">
                <a:solidFill>
                  <a:srgbClr val="555555"/>
                </a:solidFill>
              </a:defRPr>
            </a:pPr>
            <a:r>
              <a:t>Wald</a:t>
            </a:r>
          </a:p>
        </p:txBody>
      </p:sp>
      <p:sp>
        <p:nvSpPr>
          <p:cNvPr id="24" name="TextBox 23"/>
          <p:cNvSpPr txBox="1"/>
          <p:nvPr/>
        </p:nvSpPr>
        <p:spPr>
          <a:xfrm>
            <a:off x="10058400" y="4005072"/>
            <a:ext cx="1600200" cy="237744"/>
          </a:xfrm>
          <a:prstGeom prst="rect">
            <a:avLst/>
          </a:prstGeom>
          <a:noFill/>
        </p:spPr>
        <p:txBody>
          <a:bodyPr wrap="square">
            <a:spAutoFit/>
          </a:bodyPr>
          <a:lstStyle/>
          <a:p>
            <a:pPr algn="r">
              <a:defRPr sz="1200" b="1">
                <a:solidFill>
                  <a:srgbClr val="1A2B4A"/>
                </a:solidFill>
              </a:defRPr>
            </a:pPr>
            <a:r>
              <a:t>682 m</a:t>
            </a:r>
          </a:p>
        </p:txBody>
      </p:sp>
      <p:sp>
        <p:nvSpPr>
          <p:cNvPr id="25" name="TextBox 24"/>
          <p:cNvSpPr txBox="1"/>
          <p:nvPr/>
        </p:nvSpPr>
        <p:spPr>
          <a:xfrm>
            <a:off x="7680960" y="4242816"/>
            <a:ext cx="2560320" cy="237744"/>
          </a:xfrm>
          <a:prstGeom prst="rect">
            <a:avLst/>
          </a:prstGeom>
          <a:noFill/>
        </p:spPr>
        <p:txBody>
          <a:bodyPr wrap="square">
            <a:spAutoFit/>
          </a:bodyPr>
          <a:lstStyle/>
          <a:p>
            <a:pPr algn="l">
              <a:defRPr sz="1200" b="0">
                <a:solidFill>
                  <a:srgbClr val="555555"/>
                </a:solidFill>
              </a:defRPr>
            </a:pPr>
            <a:r>
              <a:t>Park</a:t>
            </a:r>
          </a:p>
        </p:txBody>
      </p:sp>
      <p:sp>
        <p:nvSpPr>
          <p:cNvPr id="26" name="TextBox 25"/>
          <p:cNvSpPr txBox="1"/>
          <p:nvPr/>
        </p:nvSpPr>
        <p:spPr>
          <a:xfrm>
            <a:off x="10058400" y="4242816"/>
            <a:ext cx="1600200" cy="237744"/>
          </a:xfrm>
          <a:prstGeom prst="rect">
            <a:avLst/>
          </a:prstGeom>
          <a:noFill/>
        </p:spPr>
        <p:txBody>
          <a:bodyPr wrap="square">
            <a:spAutoFit/>
          </a:bodyPr>
          <a:lstStyle/>
          <a:p>
            <a:pPr algn="r">
              <a:defRPr sz="1200" b="1">
                <a:solidFill>
                  <a:srgbClr val="1A2B4A"/>
                </a:solidFill>
              </a:defRPr>
            </a:pPr>
            <a:r>
              <a:t>512 m</a:t>
            </a:r>
          </a:p>
        </p:txBody>
      </p:sp>
      <p:sp>
        <p:nvSpPr>
          <p:cNvPr id="27" name="TextBox 26"/>
          <p:cNvSpPr txBox="1"/>
          <p:nvPr/>
        </p:nvSpPr>
        <p:spPr>
          <a:xfrm>
            <a:off x="7680960" y="4480560"/>
            <a:ext cx="2560320" cy="237744"/>
          </a:xfrm>
          <a:prstGeom prst="rect">
            <a:avLst/>
          </a:prstGeom>
          <a:noFill/>
        </p:spPr>
        <p:txBody>
          <a:bodyPr wrap="square">
            <a:spAutoFit/>
          </a:bodyPr>
          <a:lstStyle/>
          <a:p>
            <a:pPr algn="l">
              <a:defRPr sz="1200" b="0">
                <a:solidFill>
                  <a:srgbClr val="555555"/>
                </a:solidFill>
              </a:defRPr>
            </a:pPr>
            <a:r>
              <a:t>Prekkesee</a:t>
            </a:r>
          </a:p>
        </p:txBody>
      </p:sp>
      <p:sp>
        <p:nvSpPr>
          <p:cNvPr id="28" name="TextBox 27"/>
          <p:cNvSpPr txBox="1"/>
          <p:nvPr/>
        </p:nvSpPr>
        <p:spPr>
          <a:xfrm>
            <a:off x="10058400" y="4480560"/>
            <a:ext cx="1600200" cy="237744"/>
          </a:xfrm>
          <a:prstGeom prst="rect">
            <a:avLst/>
          </a:prstGeom>
          <a:noFill/>
        </p:spPr>
        <p:txBody>
          <a:bodyPr wrap="square">
            <a:spAutoFit/>
          </a:bodyPr>
          <a:lstStyle/>
          <a:p>
            <a:pPr algn="r">
              <a:defRPr sz="1200" b="1">
                <a:solidFill>
                  <a:srgbClr val="1A2B4A"/>
                </a:solidFill>
              </a:defRPr>
            </a:pPr>
            <a:r>
              <a:t>520 m</a:t>
            </a:r>
          </a:p>
        </p:txBody>
      </p:sp>
      <p:sp>
        <p:nvSpPr>
          <p:cNvPr id="29" name="TextBox 28"/>
          <p:cNvSpPr txBox="1"/>
          <p:nvPr/>
        </p:nvSpPr>
        <p:spPr>
          <a:xfrm>
            <a:off x="7498079" y="4754880"/>
            <a:ext cx="4114800" cy="274320"/>
          </a:xfrm>
          <a:prstGeom prst="rect">
            <a:avLst/>
          </a:prstGeom>
          <a:noFill/>
        </p:spPr>
        <p:txBody>
          <a:bodyPr wrap="square">
            <a:spAutoFit/>
          </a:bodyPr>
          <a:lstStyle/>
          <a:p>
            <a:pPr algn="l">
              <a:defRPr sz="1200" b="1">
                <a:solidFill>
                  <a:srgbClr val="1A2B4A"/>
                </a:solidFill>
              </a:defRPr>
            </a:pPr>
            <a:r>
              <a:t>🚌  ANBINDUNG</a:t>
            </a:r>
          </a:p>
        </p:txBody>
      </p:sp>
      <p:sp>
        <p:nvSpPr>
          <p:cNvPr id="30" name="TextBox 29"/>
          <p:cNvSpPr txBox="1"/>
          <p:nvPr/>
        </p:nvSpPr>
        <p:spPr>
          <a:xfrm>
            <a:off x="7680960" y="5047488"/>
            <a:ext cx="2560320" cy="237744"/>
          </a:xfrm>
          <a:prstGeom prst="rect">
            <a:avLst/>
          </a:prstGeom>
          <a:noFill/>
        </p:spPr>
        <p:txBody>
          <a:bodyPr wrap="square">
            <a:spAutoFit/>
          </a:bodyPr>
          <a:lstStyle/>
          <a:p>
            <a:pPr algn="l">
              <a:defRPr sz="1200" b="0">
                <a:solidFill>
                  <a:srgbClr val="555555"/>
                </a:solidFill>
              </a:defRPr>
            </a:pPr>
            <a:r>
              <a:t>Bushaltestelle</a:t>
            </a:r>
          </a:p>
        </p:txBody>
      </p:sp>
      <p:sp>
        <p:nvSpPr>
          <p:cNvPr id="31" name="TextBox 30"/>
          <p:cNvSpPr txBox="1"/>
          <p:nvPr/>
        </p:nvSpPr>
        <p:spPr>
          <a:xfrm>
            <a:off x="10058400" y="5047488"/>
            <a:ext cx="1600200" cy="237744"/>
          </a:xfrm>
          <a:prstGeom prst="rect">
            <a:avLst/>
          </a:prstGeom>
          <a:noFill/>
        </p:spPr>
        <p:txBody>
          <a:bodyPr wrap="square">
            <a:spAutoFit/>
          </a:bodyPr>
          <a:lstStyle/>
          <a:p>
            <a:pPr algn="r">
              <a:defRPr sz="1200" b="1">
                <a:solidFill>
                  <a:srgbClr val="1A2B4A"/>
                </a:solidFill>
              </a:defRPr>
            </a:pPr>
            <a:r>
              <a:t>105 m</a:t>
            </a:r>
          </a:p>
        </p:txBody>
      </p:sp>
      <p:sp>
        <p:nvSpPr>
          <p:cNvPr id="32" name="TextBox 31"/>
          <p:cNvSpPr txBox="1"/>
          <p:nvPr/>
        </p:nvSpPr>
        <p:spPr>
          <a:xfrm>
            <a:off x="7680960" y="5285232"/>
            <a:ext cx="2560320" cy="237744"/>
          </a:xfrm>
          <a:prstGeom prst="rect">
            <a:avLst/>
          </a:prstGeom>
          <a:noFill/>
        </p:spPr>
        <p:txBody>
          <a:bodyPr wrap="square">
            <a:spAutoFit/>
          </a:bodyPr>
          <a:lstStyle/>
          <a:p>
            <a:pPr algn="l">
              <a:defRPr sz="1200" b="0">
                <a:solidFill>
                  <a:srgbClr val="555555"/>
                </a:solidFill>
              </a:defRPr>
            </a:pPr>
            <a:r>
              <a:t>Bf Xanten</a:t>
            </a:r>
          </a:p>
        </p:txBody>
      </p:sp>
      <p:sp>
        <p:nvSpPr>
          <p:cNvPr id="33" name="TextBox 32"/>
          <p:cNvSpPr txBox="1"/>
          <p:nvPr/>
        </p:nvSpPr>
        <p:spPr>
          <a:xfrm>
            <a:off x="10058400" y="5285232"/>
            <a:ext cx="1600200" cy="237744"/>
          </a:xfrm>
          <a:prstGeom prst="rect">
            <a:avLst/>
          </a:prstGeom>
          <a:noFill/>
        </p:spPr>
        <p:txBody>
          <a:bodyPr wrap="square">
            <a:spAutoFit/>
          </a:bodyPr>
          <a:lstStyle/>
          <a:p>
            <a:pPr algn="r">
              <a:defRPr sz="1200" b="1">
                <a:solidFill>
                  <a:srgbClr val="1A2B4A"/>
                </a:solidFill>
              </a:defRPr>
            </a:pPr>
            <a:r>
              <a:t>1,6 km</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914400" y="1188720"/>
            <a:ext cx="10332720" cy="457200"/>
          </a:xfrm>
          <a:prstGeom prst="rect">
            <a:avLst/>
          </a:prstGeom>
          <a:noFill/>
        </p:spPr>
        <p:txBody>
          <a:bodyPr wrap="square">
            <a:spAutoFit/>
          </a:bodyPr>
          <a:lstStyle/>
          <a:p>
            <a:pPr algn="l">
              <a:defRPr sz="1400" b="1">
                <a:solidFill>
                  <a:srgbClr val="C8D0DE"/>
                </a:solidFill>
              </a:defRPr>
            </a:pPr>
            <a:r>
              <a:t>VIELEN DANK</a:t>
            </a:r>
          </a:p>
        </p:txBody>
      </p:sp>
      <p:sp>
        <p:nvSpPr>
          <p:cNvPr id="4" name="TextBox 3"/>
          <p:cNvSpPr txBox="1"/>
          <p:nvPr/>
        </p:nvSpPr>
        <p:spPr>
          <a:xfrm>
            <a:off x="914400" y="1691640"/>
            <a:ext cx="10332720" cy="1188720"/>
          </a:xfrm>
          <a:prstGeom prst="rect">
            <a:avLst/>
          </a:prstGeom>
          <a:noFill/>
        </p:spPr>
        <p:txBody>
          <a:bodyPr wrap="square">
            <a:spAutoFit/>
          </a:bodyPr>
          <a:lstStyle/>
          <a:p>
            <a:pPr algn="l">
              <a:defRPr sz="4400" b="1">
                <a:solidFill>
                  <a:srgbClr val="FFFFFF"/>
                </a:solidFill>
              </a:defRPr>
            </a:pPr>
            <a:r>
              <a:t>Wir freuen uns auf das Gespräch.</a:t>
            </a:r>
          </a:p>
        </p:txBody>
      </p:sp>
      <p:sp>
        <p:nvSpPr>
          <p:cNvPr id="5" name="TextBox 4"/>
          <p:cNvSpPr txBox="1"/>
          <p:nvPr/>
        </p:nvSpPr>
        <p:spPr>
          <a:xfrm>
            <a:off x="914400" y="3017520"/>
            <a:ext cx="10332720" cy="457200"/>
          </a:xfrm>
          <a:prstGeom prst="rect">
            <a:avLst/>
          </a:prstGeom>
          <a:noFill/>
        </p:spPr>
        <p:txBody>
          <a:bodyPr wrap="square">
            <a:spAutoFit/>
          </a:bodyPr>
          <a:lstStyle/>
          <a:p>
            <a:pPr algn="l">
              <a:defRPr sz="1400" b="0">
                <a:solidFill>
                  <a:srgbClr val="C8D0DE"/>
                </a:solidFill>
              </a:defRPr>
            </a:pPr>
            <a:r>
              <a:t>Diese Unterlage dient als Vorbereitung. Die individuelle Markteinschätzung und Vermarktungsstrategie besprechen wir vor Ort.</a:t>
            </a:r>
          </a:p>
        </p:txBody>
      </p:sp>
      <p:pic>
        <p:nvPicPr>
          <p:cNvPr id="6" name="Picture 5" descr="tmpgwwoz_pu.jpg"/>
          <p:cNvPicPr>
            <a:picLocks noChangeAspect="1"/>
          </p:cNvPicPr>
          <p:nvPr/>
        </p:nvPicPr>
        <p:blipFill>
          <a:blip r:embed="rId2"/>
          <a:stretch>
            <a:fillRect/>
          </a:stretch>
        </p:blipFill>
        <p:spPr>
          <a:xfrm>
            <a:off x="914400" y="4206240"/>
            <a:ext cx="2194560" cy="2194560"/>
          </a:xfrm>
          <a:prstGeom prst="rect">
            <a:avLst/>
          </a:prstGeom>
        </p:spPr>
      </p:pic>
      <p:sp>
        <p:nvSpPr>
          <p:cNvPr id="7" name="TextBox 6"/>
          <p:cNvSpPr txBox="1"/>
          <p:nvPr/>
        </p:nvSpPr>
        <p:spPr>
          <a:xfrm>
            <a:off x="4114800" y="4251960"/>
            <a:ext cx="6858000" cy="457200"/>
          </a:xfrm>
          <a:prstGeom prst="rect">
            <a:avLst/>
          </a:prstGeom>
          <a:noFill/>
        </p:spPr>
        <p:txBody>
          <a:bodyPr wrap="square">
            <a:spAutoFit/>
          </a:bodyPr>
          <a:lstStyle/>
          <a:p>
            <a:pPr algn="l">
              <a:defRPr sz="2600" b="1">
                <a:solidFill>
                  <a:srgbClr val="FFFFFF"/>
                </a:solidFill>
              </a:defRPr>
            </a:pPr>
            <a:r>
              <a:t>Robin Böcker</a:t>
            </a:r>
          </a:p>
        </p:txBody>
      </p:sp>
      <p:sp>
        <p:nvSpPr>
          <p:cNvPr id="8" name="TextBox 7"/>
          <p:cNvSpPr txBox="1"/>
          <p:nvPr/>
        </p:nvSpPr>
        <p:spPr>
          <a:xfrm>
            <a:off x="4114800" y="4754880"/>
            <a:ext cx="6858000" cy="365760"/>
          </a:xfrm>
          <a:prstGeom prst="rect">
            <a:avLst/>
          </a:prstGeom>
          <a:noFill/>
        </p:spPr>
        <p:txBody>
          <a:bodyPr wrap="square">
            <a:spAutoFit/>
          </a:bodyPr>
          <a:lstStyle/>
          <a:p>
            <a:pPr algn="l">
              <a:defRPr sz="1400" b="0">
                <a:solidFill>
                  <a:srgbClr val="C8D0DE"/>
                </a:solidFill>
              </a:defRPr>
            </a:pPr>
            <a:r>
              <a:t>Direktor Immobilienvertrieb</a:t>
            </a:r>
          </a:p>
        </p:txBody>
      </p:sp>
      <p:sp>
        <p:nvSpPr>
          <p:cNvPr id="9" name="TextBox 8"/>
          <p:cNvSpPr txBox="1"/>
          <p:nvPr/>
        </p:nvSpPr>
        <p:spPr>
          <a:xfrm>
            <a:off x="4114800" y="5349240"/>
            <a:ext cx="914400" cy="320040"/>
          </a:xfrm>
          <a:prstGeom prst="rect">
            <a:avLst/>
          </a:prstGeom>
          <a:noFill/>
        </p:spPr>
        <p:txBody>
          <a:bodyPr wrap="square">
            <a:spAutoFit/>
          </a:bodyPr>
          <a:lstStyle/>
          <a:p>
            <a:pPr algn="l">
              <a:defRPr sz="1200" b="0">
                <a:solidFill>
                  <a:srgbClr val="A8B3C8"/>
                </a:solidFill>
              </a:defRPr>
            </a:pPr>
            <a:r>
              <a:t>Mobil</a:t>
            </a:r>
          </a:p>
        </p:txBody>
      </p:sp>
      <p:sp>
        <p:nvSpPr>
          <p:cNvPr id="10" name="TextBox 9"/>
          <p:cNvSpPr txBox="1"/>
          <p:nvPr/>
        </p:nvSpPr>
        <p:spPr>
          <a:xfrm>
            <a:off x="5120640" y="5349240"/>
            <a:ext cx="6858000" cy="320040"/>
          </a:xfrm>
          <a:prstGeom prst="rect">
            <a:avLst/>
          </a:prstGeom>
          <a:noFill/>
        </p:spPr>
        <p:txBody>
          <a:bodyPr wrap="square">
            <a:spAutoFit/>
          </a:bodyPr>
          <a:lstStyle/>
          <a:p>
            <a:pPr algn="l">
              <a:defRPr sz="1300" b="1">
                <a:solidFill>
                  <a:srgbClr val="FFFFFF"/>
                </a:solidFill>
              </a:defRPr>
            </a:pPr>
            <a:r>
              <a:t>0151 54228455</a:t>
            </a:r>
          </a:p>
        </p:txBody>
      </p:sp>
      <p:sp>
        <p:nvSpPr>
          <p:cNvPr id="11" name="TextBox 10"/>
          <p:cNvSpPr txBox="1"/>
          <p:nvPr/>
        </p:nvSpPr>
        <p:spPr>
          <a:xfrm>
            <a:off x="4114800" y="5733288"/>
            <a:ext cx="914400" cy="320040"/>
          </a:xfrm>
          <a:prstGeom prst="rect">
            <a:avLst/>
          </a:prstGeom>
          <a:noFill/>
        </p:spPr>
        <p:txBody>
          <a:bodyPr wrap="square">
            <a:spAutoFit/>
          </a:bodyPr>
          <a:lstStyle/>
          <a:p>
            <a:pPr algn="l">
              <a:defRPr sz="1200" b="0">
                <a:solidFill>
                  <a:srgbClr val="A8B3C8"/>
                </a:solidFill>
              </a:defRPr>
            </a:pPr>
            <a:r>
              <a:t>E-Mail</a:t>
            </a:r>
          </a:p>
        </p:txBody>
      </p:sp>
      <p:sp>
        <p:nvSpPr>
          <p:cNvPr id="12" name="TextBox 11"/>
          <p:cNvSpPr txBox="1"/>
          <p:nvPr/>
        </p:nvSpPr>
        <p:spPr>
          <a:xfrm>
            <a:off x="5120640" y="5733288"/>
            <a:ext cx="6858000" cy="320040"/>
          </a:xfrm>
          <a:prstGeom prst="rect">
            <a:avLst/>
          </a:prstGeom>
          <a:noFill/>
        </p:spPr>
        <p:txBody>
          <a:bodyPr wrap="square">
            <a:spAutoFit/>
          </a:bodyPr>
          <a:lstStyle/>
          <a:p>
            <a:pPr algn="l">
              <a:defRPr sz="1300" b="1">
                <a:solidFill>
                  <a:srgbClr val="FFFFFF"/>
                </a:solidFill>
              </a:defRPr>
            </a:pPr>
            <a:r>
              <a:t>robin.boecker@db.com</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v_front_20260616_125046.png"/>
          <p:cNvPicPr>
            <a:picLocks noChangeAspect="1"/>
          </p:cNvPicPr>
          <p:nvPr/>
        </p:nvPicPr>
        <p:blipFill>
          <a:blip r:embed="rId2"/>
          <a:stretch>
            <a:fillRect/>
          </a:stretch>
        </p:blipFill>
        <p:spPr>
          <a:xfrm>
            <a:off x="0" y="0"/>
            <a:ext cx="12191695" cy="6858000"/>
          </a:xfrm>
          <a:prstGeom prst="rect">
            <a:avLst/>
          </a:prstGeom>
        </p:spPr>
      </p:pic>
      <p:pic>
        <p:nvPicPr>
          <p:cNvPr id="3" name="Picture 2" descr="tmp04cqfsg9.png"/>
          <p:cNvPicPr>
            <a:picLocks noChangeAspect="1"/>
          </p:cNvPicPr>
          <p:nvPr/>
        </p:nvPicPr>
        <p:blipFill>
          <a:blip r:embed="rId3"/>
          <a:stretch>
            <a:fillRect/>
          </a:stretch>
        </p:blipFill>
        <p:spPr>
          <a:xfrm>
            <a:off x="0" y="0"/>
            <a:ext cx="12191695" cy="6858000"/>
          </a:xfrm>
          <a:prstGeom prst="rect">
            <a:avLst/>
          </a:prstGeom>
        </p:spPr>
      </p:pic>
      <p:sp>
        <p:nvSpPr>
          <p:cNvPr id="4" name="TextBox 3"/>
          <p:cNvSpPr txBox="1"/>
          <p:nvPr/>
        </p:nvSpPr>
        <p:spPr>
          <a:xfrm>
            <a:off x="914400" y="4297680"/>
            <a:ext cx="10332720" cy="457200"/>
          </a:xfrm>
          <a:prstGeom prst="rect">
            <a:avLst/>
          </a:prstGeom>
          <a:noFill/>
        </p:spPr>
        <p:txBody>
          <a:bodyPr wrap="square">
            <a:spAutoFit/>
          </a:bodyPr>
          <a:lstStyle/>
          <a:p>
            <a:pPr algn="l">
              <a:defRPr sz="1400" b="1">
                <a:solidFill>
                  <a:srgbClr val="D8DEEA"/>
                </a:solidFill>
              </a:defRPr>
            </a:pPr>
            <a:r>
              <a:t>OBJEKT- UND LAGEANALYSE</a:t>
            </a:r>
          </a:p>
        </p:txBody>
      </p:sp>
      <p:sp>
        <p:nvSpPr>
          <p:cNvPr id="5" name="TextBox 4"/>
          <p:cNvSpPr txBox="1"/>
          <p:nvPr/>
        </p:nvSpPr>
        <p:spPr>
          <a:xfrm>
            <a:off x="914400" y="4800600"/>
            <a:ext cx="10332720" cy="1371600"/>
          </a:xfrm>
          <a:prstGeom prst="rect">
            <a:avLst/>
          </a:prstGeom>
          <a:noFill/>
        </p:spPr>
        <p:txBody>
          <a:bodyPr wrap="square">
            <a:spAutoFit/>
          </a:bodyPr>
          <a:lstStyle/>
          <a:p>
            <a:pPr algn="l">
              <a:defRPr sz="4400" b="1">
                <a:solidFill>
                  <a:srgbClr val="FFFFFF"/>
                </a:solidFill>
              </a:defRPr>
            </a:pPr>
            <a:r>
              <a:t>Am Blauen Stein 5, 46509 Xanten</a:t>
            </a:r>
          </a:p>
        </p:txBody>
      </p:sp>
      <p:sp>
        <p:nvSpPr>
          <p:cNvPr id="6" name="TextBox 5"/>
          <p:cNvSpPr txBox="1"/>
          <p:nvPr/>
        </p:nvSpPr>
        <p:spPr>
          <a:xfrm>
            <a:off x="914400" y="5989320"/>
            <a:ext cx="10332720" cy="548640"/>
          </a:xfrm>
          <a:prstGeom prst="rect">
            <a:avLst/>
          </a:prstGeom>
          <a:noFill/>
        </p:spPr>
        <p:txBody>
          <a:bodyPr wrap="square">
            <a:spAutoFit/>
          </a:bodyPr>
          <a:lstStyle/>
          <a:p>
            <a:pPr algn="l">
              <a:defRPr sz="2400" b="0">
                <a:solidFill>
                  <a:srgbClr val="D8DEEA"/>
                </a:solidFill>
              </a:defRPr>
            </a:pPr>
            <a:r>
              <a:t>Einfamilienhaus</a:t>
            </a:r>
          </a:p>
        </p:txBody>
      </p:sp>
      <p:sp>
        <p:nvSpPr>
          <p:cNvPr id="7" name="TextBox 6"/>
          <p:cNvSpPr txBox="1"/>
          <p:nvPr/>
        </p:nvSpPr>
        <p:spPr>
          <a:xfrm>
            <a:off x="914400" y="6492240"/>
            <a:ext cx="10332720" cy="274320"/>
          </a:xfrm>
          <a:prstGeom prst="rect">
            <a:avLst/>
          </a:prstGeom>
          <a:noFill/>
        </p:spPr>
        <p:txBody>
          <a:bodyPr wrap="square">
            <a:spAutoFit/>
          </a:bodyPr>
          <a:lstStyle/>
          <a:p>
            <a:pPr algn="l">
              <a:defRPr sz="1100" b="0">
                <a:solidFill>
                  <a:srgbClr val="D8DEEA"/>
                </a:solidFill>
              </a:defRPr>
            </a:pPr>
            <a:r>
              <a:t>Erstellt am 16.06.2026  ·  Bildquelle: Google Street View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AUF EINEN BLICK</a:t>
            </a:r>
          </a:p>
        </p:txBody>
      </p:sp>
      <p:sp>
        <p:nvSpPr>
          <p:cNvPr id="3" name="Rounded Rectangle 2"/>
          <p:cNvSpPr/>
          <p:nvPr/>
        </p:nvSpPr>
        <p:spPr>
          <a:xfrm>
            <a:off x="457200" y="123444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463040"/>
            <a:ext cx="3657600" cy="320040"/>
          </a:xfrm>
          <a:prstGeom prst="rect">
            <a:avLst/>
          </a:prstGeom>
          <a:noFill/>
        </p:spPr>
        <p:txBody>
          <a:bodyPr wrap="square">
            <a:spAutoFit/>
          </a:bodyPr>
          <a:lstStyle/>
          <a:p>
            <a:pPr algn="ctr">
              <a:defRPr sz="1100" b="1">
                <a:solidFill>
                  <a:srgbClr val="1A2B4A"/>
                </a:solidFill>
              </a:defRPr>
            </a:pPr>
            <a:r>
              <a:t>BODENRICHTWERT</a:t>
            </a:r>
          </a:p>
        </p:txBody>
      </p:sp>
      <p:sp>
        <p:nvSpPr>
          <p:cNvPr id="5" name="TextBox 4"/>
          <p:cNvSpPr txBox="1"/>
          <p:nvPr/>
        </p:nvSpPr>
        <p:spPr>
          <a:xfrm>
            <a:off x="594360" y="1828800"/>
            <a:ext cx="3383280" cy="1371600"/>
          </a:xfrm>
          <a:prstGeom prst="rect">
            <a:avLst/>
          </a:prstGeom>
          <a:noFill/>
        </p:spPr>
        <p:txBody>
          <a:bodyPr wrap="square" anchor="ctr" lIns="0" rIns="0" tIns="0" bIns="0">
            <a:spAutoFit/>
          </a:bodyPr>
          <a:lstStyle/>
          <a:p>
            <a:pPr algn="ctr">
              <a:defRPr sz="4000" b="1">
                <a:solidFill>
                  <a:srgbClr val="1A2B4A"/>
                </a:solidFill>
              </a:defRPr>
            </a:pPr>
            <a:r>
              <a:t>220 €</a:t>
            </a:r>
          </a:p>
        </p:txBody>
      </p:sp>
      <p:sp>
        <p:nvSpPr>
          <p:cNvPr id="6" name="TextBox 5"/>
          <p:cNvSpPr txBox="1"/>
          <p:nvPr/>
        </p:nvSpPr>
        <p:spPr>
          <a:xfrm>
            <a:off x="457200" y="3291840"/>
            <a:ext cx="3657600" cy="365760"/>
          </a:xfrm>
          <a:prstGeom prst="rect">
            <a:avLst/>
          </a:prstGeom>
          <a:noFill/>
        </p:spPr>
        <p:txBody>
          <a:bodyPr wrap="square">
            <a:spAutoFit/>
          </a:bodyPr>
          <a:lstStyle/>
          <a:p>
            <a:pPr algn="ctr">
              <a:defRPr sz="1200" b="0">
                <a:solidFill>
                  <a:srgbClr val="555555"/>
                </a:solidFill>
              </a:defRPr>
            </a:pPr>
            <a:r>
              <a:t>pro m² Grundstück</a:t>
            </a:r>
          </a:p>
        </p:txBody>
      </p:sp>
      <p:sp>
        <p:nvSpPr>
          <p:cNvPr id="7" name="Rounded Rectangle 6"/>
          <p:cNvSpPr/>
          <p:nvPr/>
        </p:nvSpPr>
        <p:spPr>
          <a:xfrm>
            <a:off x="4270248" y="123444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270248" y="1463040"/>
            <a:ext cx="3657600" cy="320040"/>
          </a:xfrm>
          <a:prstGeom prst="rect">
            <a:avLst/>
          </a:prstGeom>
          <a:noFill/>
        </p:spPr>
        <p:txBody>
          <a:bodyPr wrap="square">
            <a:spAutoFit/>
          </a:bodyPr>
          <a:lstStyle/>
          <a:p>
            <a:pPr algn="ctr">
              <a:defRPr sz="1100" b="1">
                <a:solidFill>
                  <a:srgbClr val="1A2B4A"/>
                </a:solidFill>
              </a:defRPr>
            </a:pPr>
            <a:r>
              <a:t>GRUNDSTÜCK</a:t>
            </a:r>
          </a:p>
        </p:txBody>
      </p:sp>
      <p:sp>
        <p:nvSpPr>
          <p:cNvPr id="9" name="TextBox 8"/>
          <p:cNvSpPr txBox="1"/>
          <p:nvPr/>
        </p:nvSpPr>
        <p:spPr>
          <a:xfrm>
            <a:off x="4407408" y="1828800"/>
            <a:ext cx="3383280" cy="1371600"/>
          </a:xfrm>
          <a:prstGeom prst="rect">
            <a:avLst/>
          </a:prstGeom>
          <a:noFill/>
        </p:spPr>
        <p:txBody>
          <a:bodyPr wrap="square" anchor="ctr" lIns="0" rIns="0" tIns="0" bIns="0">
            <a:spAutoFit/>
          </a:bodyPr>
          <a:lstStyle/>
          <a:p>
            <a:pPr algn="ctr">
              <a:defRPr sz="4000" b="1">
                <a:solidFill>
                  <a:srgbClr val="1A2B4A"/>
                </a:solidFill>
              </a:defRPr>
            </a:pPr>
            <a:r>
              <a:t>798 m²</a:t>
            </a:r>
          </a:p>
        </p:txBody>
      </p:sp>
      <p:sp>
        <p:nvSpPr>
          <p:cNvPr id="10" name="TextBox 9"/>
          <p:cNvSpPr txBox="1"/>
          <p:nvPr/>
        </p:nvSpPr>
        <p:spPr>
          <a:xfrm>
            <a:off x="4270248" y="3291840"/>
            <a:ext cx="3657600" cy="365760"/>
          </a:xfrm>
          <a:prstGeom prst="rect">
            <a:avLst/>
          </a:prstGeom>
          <a:noFill/>
        </p:spPr>
        <p:txBody>
          <a:bodyPr wrap="square">
            <a:spAutoFit/>
          </a:bodyPr>
          <a:lstStyle/>
          <a:p>
            <a:pPr algn="ctr">
              <a:defRPr sz="1200" b="0">
                <a:solidFill>
                  <a:srgbClr val="555555"/>
                </a:solidFill>
              </a:defRPr>
            </a:pPr>
            <a:r>
              <a:t>amtlich (ALKIS)</a:t>
            </a:r>
          </a:p>
        </p:txBody>
      </p:sp>
      <p:sp>
        <p:nvSpPr>
          <p:cNvPr id="11" name="Rounded Rectangle 10"/>
          <p:cNvSpPr/>
          <p:nvPr/>
        </p:nvSpPr>
        <p:spPr>
          <a:xfrm>
            <a:off x="8074152" y="123444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8074152" y="1463040"/>
            <a:ext cx="3657600" cy="320040"/>
          </a:xfrm>
          <a:prstGeom prst="rect">
            <a:avLst/>
          </a:prstGeom>
          <a:noFill/>
        </p:spPr>
        <p:txBody>
          <a:bodyPr wrap="square">
            <a:spAutoFit/>
          </a:bodyPr>
          <a:lstStyle/>
          <a:p>
            <a:pPr algn="ctr">
              <a:defRPr sz="1100" b="1">
                <a:solidFill>
                  <a:srgbClr val="1A2B4A"/>
                </a:solidFill>
              </a:defRPr>
            </a:pPr>
            <a:r>
              <a:t>WOHNHAUS</a:t>
            </a:r>
          </a:p>
        </p:txBody>
      </p:sp>
      <p:sp>
        <p:nvSpPr>
          <p:cNvPr id="13" name="TextBox 12"/>
          <p:cNvSpPr txBox="1"/>
          <p:nvPr/>
        </p:nvSpPr>
        <p:spPr>
          <a:xfrm>
            <a:off x="8211312" y="1828800"/>
            <a:ext cx="3383280" cy="1371600"/>
          </a:xfrm>
          <a:prstGeom prst="rect">
            <a:avLst/>
          </a:prstGeom>
          <a:noFill/>
        </p:spPr>
        <p:txBody>
          <a:bodyPr wrap="square" anchor="ctr" lIns="0" rIns="0" tIns="0" bIns="0">
            <a:spAutoFit/>
          </a:bodyPr>
          <a:lstStyle/>
          <a:p>
            <a:pPr algn="ctr">
              <a:defRPr sz="4000" b="1">
                <a:solidFill>
                  <a:srgbClr val="1A2B4A"/>
                </a:solidFill>
              </a:defRPr>
            </a:pPr>
            <a:r>
              <a:t>164 m²</a:t>
            </a:r>
          </a:p>
        </p:txBody>
      </p:sp>
      <p:sp>
        <p:nvSpPr>
          <p:cNvPr id="14" name="TextBox 13"/>
          <p:cNvSpPr txBox="1"/>
          <p:nvPr/>
        </p:nvSpPr>
        <p:spPr>
          <a:xfrm>
            <a:off x="8074152" y="3291840"/>
            <a:ext cx="3657600" cy="365760"/>
          </a:xfrm>
          <a:prstGeom prst="rect">
            <a:avLst/>
          </a:prstGeom>
          <a:noFill/>
        </p:spPr>
        <p:txBody>
          <a:bodyPr wrap="square">
            <a:spAutoFit/>
          </a:bodyPr>
          <a:lstStyle/>
          <a:p>
            <a:pPr algn="ctr">
              <a:defRPr sz="1200" b="0">
                <a:solidFill>
                  <a:srgbClr val="555555"/>
                </a:solidFill>
              </a:defRPr>
            </a:pPr>
            <a:r>
              <a:t>Grundfläche</a:t>
            </a:r>
          </a:p>
        </p:txBody>
      </p:sp>
      <p:sp>
        <p:nvSpPr>
          <p:cNvPr id="15" name="Rounded Rectangle 14"/>
          <p:cNvSpPr/>
          <p:nvPr/>
        </p:nvSpPr>
        <p:spPr>
          <a:xfrm>
            <a:off x="457200" y="393192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457200" y="4160520"/>
            <a:ext cx="3657600" cy="320040"/>
          </a:xfrm>
          <a:prstGeom prst="rect">
            <a:avLst/>
          </a:prstGeom>
          <a:noFill/>
        </p:spPr>
        <p:txBody>
          <a:bodyPr wrap="square">
            <a:spAutoFit/>
          </a:bodyPr>
          <a:lstStyle/>
          <a:p>
            <a:pPr algn="ctr">
              <a:defRPr sz="1100" b="1">
                <a:solidFill>
                  <a:srgbClr val="1A2B4A"/>
                </a:solidFill>
              </a:defRPr>
            </a:pPr>
            <a:r>
              <a:t>ALLE BAUTEN</a:t>
            </a:r>
          </a:p>
        </p:txBody>
      </p:sp>
      <p:sp>
        <p:nvSpPr>
          <p:cNvPr id="17" name="TextBox 16"/>
          <p:cNvSpPr txBox="1"/>
          <p:nvPr/>
        </p:nvSpPr>
        <p:spPr>
          <a:xfrm>
            <a:off x="594360" y="4526280"/>
            <a:ext cx="3383280" cy="1371600"/>
          </a:xfrm>
          <a:prstGeom prst="rect">
            <a:avLst/>
          </a:prstGeom>
          <a:noFill/>
        </p:spPr>
        <p:txBody>
          <a:bodyPr wrap="square" anchor="ctr" lIns="0" rIns="0" tIns="0" bIns="0">
            <a:spAutoFit/>
          </a:bodyPr>
          <a:lstStyle/>
          <a:p>
            <a:pPr algn="ctr">
              <a:defRPr sz="4000" b="1">
                <a:solidFill>
                  <a:srgbClr val="1A2B4A"/>
                </a:solidFill>
              </a:defRPr>
            </a:pPr>
            <a:r>
              <a:t>196 m²</a:t>
            </a:r>
          </a:p>
        </p:txBody>
      </p:sp>
      <p:sp>
        <p:nvSpPr>
          <p:cNvPr id="18" name="TextBox 17"/>
          <p:cNvSpPr txBox="1"/>
          <p:nvPr/>
        </p:nvSpPr>
        <p:spPr>
          <a:xfrm>
            <a:off x="457200" y="5989320"/>
            <a:ext cx="3657600" cy="365760"/>
          </a:xfrm>
          <a:prstGeom prst="rect">
            <a:avLst/>
          </a:prstGeom>
          <a:noFill/>
        </p:spPr>
        <p:txBody>
          <a:bodyPr wrap="square">
            <a:spAutoFit/>
          </a:bodyPr>
          <a:lstStyle/>
          <a:p>
            <a:pPr algn="ctr">
              <a:defRPr sz="1200" b="0">
                <a:solidFill>
                  <a:srgbClr val="555555"/>
                </a:solidFill>
              </a:defRPr>
            </a:pPr>
            <a:r>
              <a:t>inkl. Nebengebäude</a:t>
            </a:r>
          </a:p>
        </p:txBody>
      </p:sp>
      <p:sp>
        <p:nvSpPr>
          <p:cNvPr id="19" name="Rounded Rectangle 18"/>
          <p:cNvSpPr/>
          <p:nvPr/>
        </p:nvSpPr>
        <p:spPr>
          <a:xfrm>
            <a:off x="4270248" y="393192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4270248" y="4160520"/>
            <a:ext cx="3657600" cy="320040"/>
          </a:xfrm>
          <a:prstGeom prst="rect">
            <a:avLst/>
          </a:prstGeom>
          <a:noFill/>
        </p:spPr>
        <p:txBody>
          <a:bodyPr wrap="square">
            <a:spAutoFit/>
          </a:bodyPr>
          <a:lstStyle/>
          <a:p>
            <a:pPr algn="ctr">
              <a:defRPr sz="1100" b="1">
                <a:solidFill>
                  <a:srgbClr val="1A2B4A"/>
                </a:solidFill>
              </a:defRPr>
            </a:pPr>
            <a:r>
              <a:t>GRUNDSTEUER</a:t>
            </a:r>
          </a:p>
        </p:txBody>
      </p:sp>
      <p:sp>
        <p:nvSpPr>
          <p:cNvPr id="21" name="TextBox 20"/>
          <p:cNvSpPr txBox="1"/>
          <p:nvPr/>
        </p:nvSpPr>
        <p:spPr>
          <a:xfrm>
            <a:off x="4407408" y="4526280"/>
            <a:ext cx="3383280" cy="1371600"/>
          </a:xfrm>
          <a:prstGeom prst="rect">
            <a:avLst/>
          </a:prstGeom>
          <a:noFill/>
        </p:spPr>
        <p:txBody>
          <a:bodyPr wrap="square" anchor="ctr" lIns="0" rIns="0" tIns="0" bIns="0">
            <a:spAutoFit/>
          </a:bodyPr>
          <a:lstStyle/>
          <a:p>
            <a:pPr algn="ctr">
              <a:defRPr sz="4000" b="1">
                <a:solidFill>
                  <a:srgbClr val="1A2B4A"/>
                </a:solidFill>
              </a:defRPr>
            </a:pPr>
            <a:r>
              <a:t>1529 €</a:t>
            </a:r>
          </a:p>
        </p:txBody>
      </p:sp>
      <p:sp>
        <p:nvSpPr>
          <p:cNvPr id="22" name="TextBox 21"/>
          <p:cNvSpPr txBox="1"/>
          <p:nvPr/>
        </p:nvSpPr>
        <p:spPr>
          <a:xfrm>
            <a:off x="4270248" y="5989320"/>
            <a:ext cx="3657600" cy="365760"/>
          </a:xfrm>
          <a:prstGeom prst="rect">
            <a:avLst/>
          </a:prstGeom>
          <a:noFill/>
        </p:spPr>
        <p:txBody>
          <a:bodyPr wrap="square">
            <a:spAutoFit/>
          </a:bodyPr>
          <a:lstStyle/>
          <a:p>
            <a:pPr algn="ctr">
              <a:defRPr sz="1200" b="0">
                <a:solidFill>
                  <a:srgbClr val="555555"/>
                </a:solidFill>
              </a:defRPr>
            </a:pPr>
            <a:r>
              <a:t>pro Jahr (geschätzt)</a:t>
            </a:r>
          </a:p>
        </p:txBody>
      </p:sp>
      <p:sp>
        <p:nvSpPr>
          <p:cNvPr id="23" name="Rounded Rectangle 22"/>
          <p:cNvSpPr/>
          <p:nvPr/>
        </p:nvSpPr>
        <p:spPr>
          <a:xfrm>
            <a:off x="8074152" y="393192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8074152" y="4160520"/>
            <a:ext cx="3657600" cy="320040"/>
          </a:xfrm>
          <a:prstGeom prst="rect">
            <a:avLst/>
          </a:prstGeom>
          <a:noFill/>
        </p:spPr>
        <p:txBody>
          <a:bodyPr wrap="square">
            <a:spAutoFit/>
          </a:bodyPr>
          <a:lstStyle/>
          <a:p>
            <a:pPr algn="ctr">
              <a:defRPr sz="1100" b="1">
                <a:solidFill>
                  <a:srgbClr val="1A2B4A"/>
                </a:solidFill>
              </a:defRPr>
            </a:pPr>
            <a:r>
              <a:t>AUFFÄLLIGKEITEN</a:t>
            </a:r>
          </a:p>
        </p:txBody>
      </p:sp>
      <p:sp>
        <p:nvSpPr>
          <p:cNvPr id="25" name="TextBox 24"/>
          <p:cNvSpPr txBox="1"/>
          <p:nvPr/>
        </p:nvSpPr>
        <p:spPr>
          <a:xfrm>
            <a:off x="8211312" y="4526280"/>
            <a:ext cx="3383280" cy="1371600"/>
          </a:xfrm>
          <a:prstGeom prst="rect">
            <a:avLst/>
          </a:prstGeom>
          <a:noFill/>
        </p:spPr>
        <p:txBody>
          <a:bodyPr wrap="square" anchor="ctr" lIns="0" rIns="0" tIns="0" bIns="0">
            <a:spAutoFit/>
          </a:bodyPr>
          <a:lstStyle/>
          <a:p>
            <a:pPr algn="ctr">
              <a:defRPr sz="4000" b="1">
                <a:solidFill>
                  <a:srgbClr val="1A2B4A"/>
                </a:solidFill>
              </a:defRPr>
            </a:pPr>
            <a:r>
              <a:t>keine</a:t>
            </a:r>
          </a:p>
        </p:txBody>
      </p:sp>
      <p:sp>
        <p:nvSpPr>
          <p:cNvPr id="26" name="TextBox 25"/>
          <p:cNvSpPr txBox="1"/>
          <p:nvPr/>
        </p:nvSpPr>
        <p:spPr>
          <a:xfrm>
            <a:off x="8074152" y="5989320"/>
            <a:ext cx="3657600" cy="365760"/>
          </a:xfrm>
          <a:prstGeom prst="rect">
            <a:avLst/>
          </a:prstGeom>
          <a:noFill/>
        </p:spPr>
        <p:txBody>
          <a:bodyPr wrap="square">
            <a:spAutoFit/>
          </a:bodyPr>
          <a:lstStyle/>
          <a:p>
            <a:pPr algn="ctr">
              <a:defRPr sz="1200" b="0">
                <a:solidFill>
                  <a:srgbClr val="555555"/>
                </a:solidFill>
              </a:defRPr>
            </a:pPr>
            <a:r>
              <a:t>von 11 Lage-Kategorien geprüft</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ANSICHTEN</a:t>
            </a:r>
          </a:p>
        </p:txBody>
      </p:sp>
      <p:sp>
        <p:nvSpPr>
          <p:cNvPr id="3" name="TextBox 2"/>
          <p:cNvSpPr txBox="1"/>
          <p:nvPr/>
        </p:nvSpPr>
        <p:spPr>
          <a:xfrm>
            <a:off x="365760" y="1097280"/>
            <a:ext cx="5669280" cy="292608"/>
          </a:xfrm>
          <a:prstGeom prst="rect">
            <a:avLst/>
          </a:prstGeom>
          <a:noFill/>
        </p:spPr>
        <p:txBody>
          <a:bodyPr wrap="square">
            <a:spAutoFit/>
          </a:bodyPr>
          <a:lstStyle/>
          <a:p>
            <a:pPr algn="ctr">
              <a:defRPr sz="1300" b="1">
                <a:solidFill>
                  <a:srgbClr val="1A2B4A"/>
                </a:solidFill>
              </a:defRPr>
            </a:pPr>
            <a:r>
              <a:t>NAHBEREICH</a:t>
            </a:r>
          </a:p>
        </p:txBody>
      </p:sp>
      <p:pic>
        <p:nvPicPr>
          <p:cNvPr id="4" name="Picture 3" descr="karte_nah_20260616_125046_poliert.jpg"/>
          <p:cNvPicPr>
            <a:picLocks noChangeAspect="1"/>
          </p:cNvPicPr>
          <p:nvPr/>
        </p:nvPicPr>
        <p:blipFill>
          <a:blip r:embed="rId2"/>
          <a:stretch>
            <a:fillRect/>
          </a:stretch>
        </p:blipFill>
        <p:spPr>
          <a:xfrm>
            <a:off x="365760" y="1417320"/>
            <a:ext cx="5669280" cy="4251960"/>
          </a:xfrm>
          <a:prstGeom prst="rect">
            <a:avLst/>
          </a:prstGeom>
        </p:spPr>
      </p:pic>
      <p:sp>
        <p:nvSpPr>
          <p:cNvPr id="5" name="TextBox 4"/>
          <p:cNvSpPr txBox="1"/>
          <p:nvPr/>
        </p:nvSpPr>
        <p:spPr>
          <a:xfrm>
            <a:off x="6172200" y="1097280"/>
            <a:ext cx="5669280" cy="292608"/>
          </a:xfrm>
          <a:prstGeom prst="rect">
            <a:avLst/>
          </a:prstGeom>
          <a:noFill/>
        </p:spPr>
        <p:txBody>
          <a:bodyPr wrap="square">
            <a:spAutoFit/>
          </a:bodyPr>
          <a:lstStyle/>
          <a:p>
            <a:pPr algn="ctr">
              <a:defRPr sz="1300" b="1">
                <a:solidFill>
                  <a:srgbClr val="1A2B4A"/>
                </a:solidFill>
              </a:defRPr>
            </a:pPr>
            <a:r>
              <a:t>UMGEBUNG</a:t>
            </a:r>
          </a:p>
        </p:txBody>
      </p:sp>
      <p:pic>
        <p:nvPicPr>
          <p:cNvPr id="6" name="Picture 5" descr="karte_umgebung_20260616_125046_poliert.jpg"/>
          <p:cNvPicPr>
            <a:picLocks noChangeAspect="1"/>
          </p:cNvPicPr>
          <p:nvPr/>
        </p:nvPicPr>
        <p:blipFill>
          <a:blip r:embed="rId3"/>
          <a:stretch>
            <a:fillRect/>
          </a:stretch>
        </p:blipFill>
        <p:spPr>
          <a:xfrm>
            <a:off x="6172200" y="1417320"/>
            <a:ext cx="5669280" cy="4251960"/>
          </a:xfrm>
          <a:prstGeom prst="rect">
            <a:avLst/>
          </a:prstGeom>
        </p:spPr>
      </p:pic>
      <p:sp>
        <p:nvSpPr>
          <p:cNvPr id="7" name="TextBox 6"/>
          <p:cNvSpPr txBox="1"/>
          <p:nvPr/>
        </p:nvSpPr>
        <p:spPr>
          <a:xfrm>
            <a:off x="365760" y="6446520"/>
            <a:ext cx="11430000" cy="274320"/>
          </a:xfrm>
          <a:prstGeom prst="rect">
            <a:avLst/>
          </a:prstGeom>
          <a:noFill/>
        </p:spPr>
        <p:txBody>
          <a:bodyPr wrap="square">
            <a:spAutoFit/>
          </a:bodyPr>
          <a:lstStyle/>
          <a:p>
            <a:pPr algn="ctr">
              <a:defRPr sz="1100" b="0">
                <a:solidFill>
                  <a:srgbClr val="555555"/>
                </a:solidFill>
              </a:defRPr>
            </a:pPr>
            <a:r>
              <a:t>Kartendaten © Google Maps</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LUFTBILD</a:t>
            </a:r>
          </a:p>
        </p:txBody>
      </p:sp>
      <p:sp>
        <p:nvSpPr>
          <p:cNvPr id="3" name="TextBox 2"/>
          <p:cNvSpPr txBox="1"/>
          <p:nvPr/>
        </p:nvSpPr>
        <p:spPr>
          <a:xfrm>
            <a:off x="365760" y="1097280"/>
            <a:ext cx="5669280" cy="292608"/>
          </a:xfrm>
          <a:prstGeom prst="rect">
            <a:avLst/>
          </a:prstGeom>
          <a:noFill/>
        </p:spPr>
        <p:txBody>
          <a:bodyPr wrap="square">
            <a:spAutoFit/>
          </a:bodyPr>
          <a:lstStyle/>
          <a:p>
            <a:pPr algn="ctr">
              <a:defRPr sz="1300" b="1">
                <a:solidFill>
                  <a:srgbClr val="1A2B4A"/>
                </a:solidFill>
              </a:defRPr>
            </a:pPr>
            <a:r>
              <a:t>NAHBEREICH</a:t>
            </a:r>
          </a:p>
        </p:txBody>
      </p:sp>
      <p:pic>
        <p:nvPicPr>
          <p:cNvPr id="4" name="Picture 3" descr="luftbild_nah_20260616_125046_poliert.jpg"/>
          <p:cNvPicPr>
            <a:picLocks noChangeAspect="1"/>
          </p:cNvPicPr>
          <p:nvPr/>
        </p:nvPicPr>
        <p:blipFill>
          <a:blip r:embed="rId2"/>
          <a:stretch>
            <a:fillRect/>
          </a:stretch>
        </p:blipFill>
        <p:spPr>
          <a:xfrm>
            <a:off x="365760" y="1417320"/>
            <a:ext cx="5669280" cy="4251960"/>
          </a:xfrm>
          <a:prstGeom prst="rect">
            <a:avLst/>
          </a:prstGeom>
        </p:spPr>
      </p:pic>
      <p:sp>
        <p:nvSpPr>
          <p:cNvPr id="5" name="TextBox 4"/>
          <p:cNvSpPr txBox="1"/>
          <p:nvPr/>
        </p:nvSpPr>
        <p:spPr>
          <a:xfrm>
            <a:off x="6172200" y="1097280"/>
            <a:ext cx="5669280" cy="292608"/>
          </a:xfrm>
          <a:prstGeom prst="rect">
            <a:avLst/>
          </a:prstGeom>
          <a:noFill/>
        </p:spPr>
        <p:txBody>
          <a:bodyPr wrap="square">
            <a:spAutoFit/>
          </a:bodyPr>
          <a:lstStyle/>
          <a:p>
            <a:pPr algn="ctr">
              <a:defRPr sz="1300" b="1">
                <a:solidFill>
                  <a:srgbClr val="1A2B4A"/>
                </a:solidFill>
              </a:defRPr>
            </a:pPr>
            <a:r>
              <a:t>UMGEBUNG</a:t>
            </a:r>
          </a:p>
        </p:txBody>
      </p:sp>
      <p:pic>
        <p:nvPicPr>
          <p:cNvPr id="6" name="Picture 5" descr="luftbild_umgebung_20260616_125046_poliert.jpg"/>
          <p:cNvPicPr>
            <a:picLocks noChangeAspect="1"/>
          </p:cNvPicPr>
          <p:nvPr/>
        </p:nvPicPr>
        <p:blipFill>
          <a:blip r:embed="rId3"/>
          <a:stretch>
            <a:fillRect/>
          </a:stretch>
        </p:blipFill>
        <p:spPr>
          <a:xfrm>
            <a:off x="6172200" y="1417320"/>
            <a:ext cx="5669280" cy="4251960"/>
          </a:xfrm>
          <a:prstGeom prst="rect">
            <a:avLst/>
          </a:prstGeom>
        </p:spPr>
      </p:pic>
      <p:sp>
        <p:nvSpPr>
          <p:cNvPr id="7" name="TextBox 6"/>
          <p:cNvSpPr txBox="1"/>
          <p:nvPr/>
        </p:nvSpPr>
        <p:spPr>
          <a:xfrm>
            <a:off x="365760" y="6446520"/>
            <a:ext cx="11430000" cy="274320"/>
          </a:xfrm>
          <a:prstGeom prst="rect">
            <a:avLst/>
          </a:prstGeom>
          <a:noFill/>
        </p:spPr>
        <p:txBody>
          <a:bodyPr wrap="square">
            <a:spAutoFit/>
          </a:bodyPr>
          <a:lstStyle/>
          <a:p>
            <a:pPr algn="ctr">
              <a:defRPr sz="1100" b="0">
                <a:solidFill>
                  <a:srgbClr val="555555"/>
                </a:solidFill>
              </a:defRPr>
            </a:pPr>
            <a:r>
              <a:t>Bildquelle: Geobasis NRW (Digitales Orthophoto, DOP)</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BODENRICHTWERT</a:t>
            </a:r>
          </a:p>
        </p:txBody>
      </p:sp>
      <p:sp>
        <p:nvSpPr>
          <p:cNvPr id="3" name="Rectangle 2"/>
          <p:cNvSpPr/>
          <p:nvPr/>
        </p:nvSpPr>
        <p:spPr>
          <a:xfrm>
            <a:off x="457200" y="1280160"/>
            <a:ext cx="4206240" cy="256032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508760"/>
            <a:ext cx="4206240" cy="457200"/>
          </a:xfrm>
          <a:prstGeom prst="rect">
            <a:avLst/>
          </a:prstGeom>
          <a:noFill/>
        </p:spPr>
        <p:txBody>
          <a:bodyPr wrap="square">
            <a:spAutoFit/>
          </a:bodyPr>
          <a:lstStyle/>
          <a:p>
            <a:pPr algn="ctr">
              <a:defRPr sz="1600" b="0">
                <a:solidFill>
                  <a:srgbClr val="C8D0DE"/>
                </a:solidFill>
              </a:defRPr>
            </a:pPr>
            <a:r>
              <a:t>Bodenrichtwert</a:t>
            </a:r>
          </a:p>
        </p:txBody>
      </p:sp>
      <p:sp>
        <p:nvSpPr>
          <p:cNvPr id="5" name="TextBox 4"/>
          <p:cNvSpPr txBox="1"/>
          <p:nvPr/>
        </p:nvSpPr>
        <p:spPr>
          <a:xfrm>
            <a:off x="457200" y="2011680"/>
            <a:ext cx="4206240" cy="1097280"/>
          </a:xfrm>
          <a:prstGeom prst="rect">
            <a:avLst/>
          </a:prstGeom>
          <a:noFill/>
        </p:spPr>
        <p:txBody>
          <a:bodyPr wrap="square">
            <a:spAutoFit/>
          </a:bodyPr>
          <a:lstStyle/>
          <a:p>
            <a:pPr algn="ctr">
              <a:defRPr sz="4800" b="1">
                <a:solidFill>
                  <a:srgbClr val="FFFFFF"/>
                </a:solidFill>
              </a:defRPr>
            </a:pPr>
            <a:r>
              <a:t>220 €</a:t>
            </a:r>
          </a:p>
        </p:txBody>
      </p:sp>
      <p:sp>
        <p:nvSpPr>
          <p:cNvPr id="6" name="TextBox 5"/>
          <p:cNvSpPr txBox="1"/>
          <p:nvPr/>
        </p:nvSpPr>
        <p:spPr>
          <a:xfrm>
            <a:off x="457200" y="3154680"/>
            <a:ext cx="4206240" cy="365760"/>
          </a:xfrm>
          <a:prstGeom prst="rect">
            <a:avLst/>
          </a:prstGeom>
          <a:noFill/>
        </p:spPr>
        <p:txBody>
          <a:bodyPr wrap="square">
            <a:spAutoFit/>
          </a:bodyPr>
          <a:lstStyle/>
          <a:p>
            <a:pPr algn="ctr">
              <a:defRPr sz="1300" b="0">
                <a:solidFill>
                  <a:srgbClr val="C8D0DE"/>
                </a:solidFill>
              </a:defRPr>
            </a:pPr>
            <a:r>
              <a:t>pro m² Grundstücksfläche</a:t>
            </a:r>
          </a:p>
        </p:txBody>
      </p:sp>
      <p:sp>
        <p:nvSpPr>
          <p:cNvPr id="7" name="TextBox 6"/>
          <p:cNvSpPr txBox="1"/>
          <p:nvPr/>
        </p:nvSpPr>
        <p:spPr>
          <a:xfrm>
            <a:off x="457200" y="3520440"/>
            <a:ext cx="4206240" cy="365760"/>
          </a:xfrm>
          <a:prstGeom prst="rect">
            <a:avLst/>
          </a:prstGeom>
          <a:noFill/>
        </p:spPr>
        <p:txBody>
          <a:bodyPr wrap="square">
            <a:spAutoFit/>
          </a:bodyPr>
          <a:lstStyle/>
          <a:p>
            <a:pPr algn="ctr">
              <a:defRPr sz="1200" b="0">
                <a:solidFill>
                  <a:srgbClr val="C8D0DE"/>
                </a:solidFill>
              </a:defRPr>
            </a:pPr>
            <a:r>
              <a:t>Stichtag 01.01.2026</a:t>
            </a:r>
          </a:p>
        </p:txBody>
      </p:sp>
      <p:sp>
        <p:nvSpPr>
          <p:cNvPr id="8" name="TextBox 7"/>
          <p:cNvSpPr txBox="1"/>
          <p:nvPr/>
        </p:nvSpPr>
        <p:spPr>
          <a:xfrm>
            <a:off x="457200" y="4023360"/>
            <a:ext cx="2194560" cy="310896"/>
          </a:xfrm>
          <a:prstGeom prst="rect">
            <a:avLst/>
          </a:prstGeom>
          <a:noFill/>
        </p:spPr>
        <p:txBody>
          <a:bodyPr wrap="square">
            <a:spAutoFit/>
          </a:bodyPr>
          <a:lstStyle/>
          <a:p>
            <a:pPr algn="l">
              <a:defRPr sz="1200" b="1">
                <a:solidFill>
                  <a:srgbClr val="1A2B4A"/>
                </a:solidFill>
              </a:defRPr>
            </a:pPr>
            <a:r>
              <a:t>Bauland-Status</a:t>
            </a:r>
          </a:p>
        </p:txBody>
      </p:sp>
      <p:sp>
        <p:nvSpPr>
          <p:cNvPr id="9" name="TextBox 8"/>
          <p:cNvSpPr txBox="1"/>
          <p:nvPr/>
        </p:nvSpPr>
        <p:spPr>
          <a:xfrm>
            <a:off x="2651760" y="4023360"/>
            <a:ext cx="2103120" cy="310896"/>
          </a:xfrm>
          <a:prstGeom prst="rect">
            <a:avLst/>
          </a:prstGeom>
          <a:noFill/>
        </p:spPr>
        <p:txBody>
          <a:bodyPr wrap="square">
            <a:spAutoFit/>
          </a:bodyPr>
          <a:lstStyle/>
          <a:p>
            <a:pPr algn="l">
              <a:defRPr sz="1200" b="0">
                <a:solidFill>
                  <a:srgbClr val="555555"/>
                </a:solidFill>
              </a:defRPr>
            </a:pPr>
            <a:r>
              <a:t>Baureifes Land</a:t>
            </a:r>
          </a:p>
        </p:txBody>
      </p:sp>
      <p:sp>
        <p:nvSpPr>
          <p:cNvPr id="10" name="TextBox 9"/>
          <p:cNvSpPr txBox="1"/>
          <p:nvPr/>
        </p:nvSpPr>
        <p:spPr>
          <a:xfrm>
            <a:off x="457200" y="4389120"/>
            <a:ext cx="2194560" cy="310896"/>
          </a:xfrm>
          <a:prstGeom prst="rect">
            <a:avLst/>
          </a:prstGeom>
          <a:noFill/>
        </p:spPr>
        <p:txBody>
          <a:bodyPr wrap="square">
            <a:spAutoFit/>
          </a:bodyPr>
          <a:lstStyle/>
          <a:p>
            <a:pPr algn="l">
              <a:defRPr sz="1200" b="1">
                <a:solidFill>
                  <a:srgbClr val="1A2B4A"/>
                </a:solidFill>
              </a:defRPr>
            </a:pPr>
            <a:r>
              <a:t>Art der Nutzung</a:t>
            </a:r>
          </a:p>
        </p:txBody>
      </p:sp>
      <p:sp>
        <p:nvSpPr>
          <p:cNvPr id="11" name="TextBox 10"/>
          <p:cNvSpPr txBox="1"/>
          <p:nvPr/>
        </p:nvSpPr>
        <p:spPr>
          <a:xfrm>
            <a:off x="2651760" y="4389120"/>
            <a:ext cx="2103120" cy="310896"/>
          </a:xfrm>
          <a:prstGeom prst="rect">
            <a:avLst/>
          </a:prstGeom>
          <a:noFill/>
        </p:spPr>
        <p:txBody>
          <a:bodyPr wrap="square">
            <a:spAutoFit/>
          </a:bodyPr>
          <a:lstStyle/>
          <a:p>
            <a:pPr algn="l">
              <a:defRPr sz="1200" b="0">
                <a:solidFill>
                  <a:srgbClr val="555555"/>
                </a:solidFill>
              </a:defRPr>
            </a:pPr>
            <a:r>
              <a:t>Dorfgebiet</a:t>
            </a:r>
          </a:p>
        </p:txBody>
      </p:sp>
      <p:sp>
        <p:nvSpPr>
          <p:cNvPr id="12" name="TextBox 11"/>
          <p:cNvSpPr txBox="1"/>
          <p:nvPr/>
        </p:nvSpPr>
        <p:spPr>
          <a:xfrm>
            <a:off x="457200" y="4754880"/>
            <a:ext cx="2194560" cy="310896"/>
          </a:xfrm>
          <a:prstGeom prst="rect">
            <a:avLst/>
          </a:prstGeom>
          <a:noFill/>
        </p:spPr>
        <p:txBody>
          <a:bodyPr wrap="square">
            <a:spAutoFit/>
          </a:bodyPr>
          <a:lstStyle/>
          <a:p>
            <a:pPr algn="l">
              <a:defRPr sz="1200" b="1">
                <a:solidFill>
                  <a:srgbClr val="1A2B4A"/>
                </a:solidFill>
              </a:defRPr>
            </a:pPr>
            <a:r>
              <a:t>Geschosse</a:t>
            </a:r>
          </a:p>
        </p:txBody>
      </p:sp>
      <p:sp>
        <p:nvSpPr>
          <p:cNvPr id="13" name="TextBox 12"/>
          <p:cNvSpPr txBox="1"/>
          <p:nvPr/>
        </p:nvSpPr>
        <p:spPr>
          <a:xfrm>
            <a:off x="2651760" y="4754880"/>
            <a:ext cx="2103120" cy="310896"/>
          </a:xfrm>
          <a:prstGeom prst="rect">
            <a:avLst/>
          </a:prstGeom>
          <a:noFill/>
        </p:spPr>
        <p:txBody>
          <a:bodyPr wrap="square">
            <a:spAutoFit/>
          </a:bodyPr>
          <a:lstStyle/>
          <a:p>
            <a:pPr algn="l">
              <a:defRPr sz="1200" b="0">
                <a:solidFill>
                  <a:srgbClr val="555555"/>
                </a:solidFill>
              </a:defRPr>
            </a:pPr>
            <a:r>
              <a:t>I-II</a:t>
            </a:r>
          </a:p>
        </p:txBody>
      </p:sp>
      <p:sp>
        <p:nvSpPr>
          <p:cNvPr id="14" name="TextBox 13"/>
          <p:cNvSpPr txBox="1"/>
          <p:nvPr/>
        </p:nvSpPr>
        <p:spPr>
          <a:xfrm>
            <a:off x="457200" y="5120640"/>
            <a:ext cx="2194560" cy="310896"/>
          </a:xfrm>
          <a:prstGeom prst="rect">
            <a:avLst/>
          </a:prstGeom>
          <a:noFill/>
        </p:spPr>
        <p:txBody>
          <a:bodyPr wrap="square">
            <a:spAutoFit/>
          </a:bodyPr>
          <a:lstStyle/>
          <a:p>
            <a:pPr algn="l">
              <a:defRPr sz="1200" b="1">
                <a:solidFill>
                  <a:srgbClr val="1A2B4A"/>
                </a:solidFill>
              </a:defRPr>
            </a:pPr>
            <a:r>
              <a:t>Tiefe</a:t>
            </a:r>
          </a:p>
        </p:txBody>
      </p:sp>
      <p:sp>
        <p:nvSpPr>
          <p:cNvPr id="15" name="TextBox 14"/>
          <p:cNvSpPr txBox="1"/>
          <p:nvPr/>
        </p:nvSpPr>
        <p:spPr>
          <a:xfrm>
            <a:off x="2651760" y="5120640"/>
            <a:ext cx="2103120" cy="310896"/>
          </a:xfrm>
          <a:prstGeom prst="rect">
            <a:avLst/>
          </a:prstGeom>
          <a:noFill/>
        </p:spPr>
        <p:txBody>
          <a:bodyPr wrap="square">
            <a:spAutoFit/>
          </a:bodyPr>
          <a:lstStyle/>
          <a:p>
            <a:pPr algn="l">
              <a:defRPr sz="1200" b="0">
                <a:solidFill>
                  <a:srgbClr val="555555"/>
                </a:solidFill>
              </a:defRPr>
            </a:pPr>
            <a:r>
              <a:t>35 m</a:t>
            </a:r>
          </a:p>
        </p:txBody>
      </p:sp>
      <p:sp>
        <p:nvSpPr>
          <p:cNvPr id="16" name="TextBox 15"/>
          <p:cNvSpPr txBox="1"/>
          <p:nvPr/>
        </p:nvSpPr>
        <p:spPr>
          <a:xfrm>
            <a:off x="457200" y="5486400"/>
            <a:ext cx="2194560" cy="310896"/>
          </a:xfrm>
          <a:prstGeom prst="rect">
            <a:avLst/>
          </a:prstGeom>
          <a:noFill/>
        </p:spPr>
        <p:txBody>
          <a:bodyPr wrap="square">
            <a:spAutoFit/>
          </a:bodyPr>
          <a:lstStyle/>
          <a:p>
            <a:pPr algn="l">
              <a:defRPr sz="1200" b="1">
                <a:solidFill>
                  <a:srgbClr val="1A2B4A"/>
                </a:solidFill>
              </a:defRPr>
            </a:pPr>
            <a:r>
              <a:t>Vorheriger Wert</a:t>
            </a:r>
          </a:p>
        </p:txBody>
      </p:sp>
      <p:sp>
        <p:nvSpPr>
          <p:cNvPr id="17" name="TextBox 16"/>
          <p:cNvSpPr txBox="1"/>
          <p:nvPr/>
        </p:nvSpPr>
        <p:spPr>
          <a:xfrm>
            <a:off x="2651760" y="5486400"/>
            <a:ext cx="2103120" cy="310896"/>
          </a:xfrm>
          <a:prstGeom prst="rect">
            <a:avLst/>
          </a:prstGeom>
          <a:noFill/>
        </p:spPr>
        <p:txBody>
          <a:bodyPr wrap="square">
            <a:spAutoFit/>
          </a:bodyPr>
          <a:lstStyle/>
          <a:p>
            <a:pPr algn="l">
              <a:defRPr sz="1200" b="0">
                <a:solidFill>
                  <a:srgbClr val="555555"/>
                </a:solidFill>
              </a:defRPr>
            </a:pPr>
            <a:r>
              <a:t>195 € (01.01.2022)</a:t>
            </a:r>
          </a:p>
        </p:txBody>
      </p:sp>
      <p:pic>
        <p:nvPicPr>
          <p:cNvPr id="18" name="Picture 17" descr="brw_karte_20260616_125046_poliert.jpg"/>
          <p:cNvPicPr>
            <a:picLocks noChangeAspect="1"/>
          </p:cNvPicPr>
          <p:nvPr/>
        </p:nvPicPr>
        <p:blipFill>
          <a:blip r:embed="rId2"/>
          <a:stretch>
            <a:fillRect/>
          </a:stretch>
        </p:blipFill>
        <p:spPr>
          <a:xfrm>
            <a:off x="5120640" y="1280160"/>
            <a:ext cx="6583680" cy="4937760"/>
          </a:xfrm>
          <a:prstGeom prst="rect">
            <a:avLst/>
          </a:prstGeom>
        </p:spPr>
      </p:pic>
      <p:sp>
        <p:nvSpPr>
          <p:cNvPr id="19" name="TextBox 18"/>
          <p:cNvSpPr txBox="1"/>
          <p:nvPr/>
        </p:nvSpPr>
        <p:spPr>
          <a:xfrm>
            <a:off x="457200" y="6492240"/>
            <a:ext cx="11247120" cy="274320"/>
          </a:xfrm>
          <a:prstGeom prst="rect">
            <a:avLst/>
          </a:prstGeom>
          <a:noFill/>
        </p:spPr>
        <p:txBody>
          <a:bodyPr wrap="square">
            <a:spAutoFit/>
          </a:bodyPr>
          <a:lstStyle/>
          <a:p>
            <a:pPr algn="l">
              <a:defRPr sz="1000" b="0">
                <a:solidFill>
                  <a:srgbClr val="555555"/>
                </a:solidFill>
              </a:defRPr>
            </a:pPr>
            <a:r>
              <a:t>Quelle: BORIS-NRW (Gutachterausschüsse), Datenlizenz Deutschland – Zero – 2.0</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IMMOBILIENRICHTWERT  ·  MARKTINDIKATOR</a:t>
            </a:r>
          </a:p>
        </p:txBody>
      </p:sp>
      <p:sp>
        <p:nvSpPr>
          <p:cNvPr id="3" name="Rectangle 2"/>
          <p:cNvSpPr/>
          <p:nvPr/>
        </p:nvSpPr>
        <p:spPr>
          <a:xfrm>
            <a:off x="457200" y="1280160"/>
            <a:ext cx="4114800" cy="237744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417320"/>
            <a:ext cx="4114800" cy="411480"/>
          </a:xfrm>
          <a:prstGeom prst="rect">
            <a:avLst/>
          </a:prstGeom>
          <a:noFill/>
        </p:spPr>
        <p:txBody>
          <a:bodyPr wrap="square">
            <a:spAutoFit/>
          </a:bodyPr>
          <a:lstStyle/>
          <a:p>
            <a:pPr algn="ctr">
              <a:defRPr sz="1300" b="0">
                <a:solidFill>
                  <a:srgbClr val="C8D0DE"/>
                </a:solidFill>
              </a:defRPr>
            </a:pPr>
            <a:r>
              <a:t>Einfamilien-/Zweifamilienhäuser</a:t>
            </a:r>
          </a:p>
        </p:txBody>
      </p:sp>
      <p:sp>
        <p:nvSpPr>
          <p:cNvPr id="5" name="TextBox 4"/>
          <p:cNvSpPr txBox="1"/>
          <p:nvPr/>
        </p:nvSpPr>
        <p:spPr>
          <a:xfrm>
            <a:off x="457200" y="1874519"/>
            <a:ext cx="4114800" cy="960120"/>
          </a:xfrm>
          <a:prstGeom prst="rect">
            <a:avLst/>
          </a:prstGeom>
          <a:noFill/>
        </p:spPr>
        <p:txBody>
          <a:bodyPr wrap="square">
            <a:spAutoFit/>
          </a:bodyPr>
          <a:lstStyle/>
          <a:p>
            <a:pPr algn="ctr">
              <a:defRPr sz="4200" b="1">
                <a:solidFill>
                  <a:srgbClr val="FFFFFF"/>
                </a:solidFill>
              </a:defRPr>
            </a:pPr>
            <a:r>
              <a:t>2640 €</a:t>
            </a:r>
          </a:p>
        </p:txBody>
      </p:sp>
      <p:sp>
        <p:nvSpPr>
          <p:cNvPr id="6" name="TextBox 5"/>
          <p:cNvSpPr txBox="1"/>
          <p:nvPr/>
        </p:nvSpPr>
        <p:spPr>
          <a:xfrm>
            <a:off x="457200" y="2880360"/>
            <a:ext cx="4114800" cy="320040"/>
          </a:xfrm>
          <a:prstGeom prst="rect">
            <a:avLst/>
          </a:prstGeom>
          <a:noFill/>
        </p:spPr>
        <p:txBody>
          <a:bodyPr wrap="square">
            <a:spAutoFit/>
          </a:bodyPr>
          <a:lstStyle/>
          <a:p>
            <a:pPr algn="ctr">
              <a:defRPr sz="1200" b="0">
                <a:solidFill>
                  <a:srgbClr val="C8D0DE"/>
                </a:solidFill>
              </a:defRPr>
            </a:pPr>
            <a:r>
              <a:t>pro m² Wohnfläche</a:t>
            </a:r>
          </a:p>
        </p:txBody>
      </p:sp>
      <p:sp>
        <p:nvSpPr>
          <p:cNvPr id="7" name="TextBox 6"/>
          <p:cNvSpPr txBox="1"/>
          <p:nvPr/>
        </p:nvSpPr>
        <p:spPr>
          <a:xfrm>
            <a:off x="457200" y="3200400"/>
            <a:ext cx="4114800" cy="320040"/>
          </a:xfrm>
          <a:prstGeom prst="rect">
            <a:avLst/>
          </a:prstGeom>
          <a:noFill/>
        </p:spPr>
        <p:txBody>
          <a:bodyPr wrap="square">
            <a:spAutoFit/>
          </a:bodyPr>
          <a:lstStyle/>
          <a:p>
            <a:pPr algn="ctr">
              <a:defRPr sz="1000" b="0">
                <a:solidFill>
                  <a:srgbClr val="C8D0DE"/>
                </a:solidFill>
              </a:defRPr>
            </a:pPr>
            <a:r>
              <a:t>Stichtag 01.01.2025</a:t>
            </a:r>
          </a:p>
        </p:txBody>
      </p:sp>
      <p:sp>
        <p:nvSpPr>
          <p:cNvPr id="8" name="Rounded Rectangle 7"/>
          <p:cNvSpPr/>
          <p:nvPr/>
        </p:nvSpPr>
        <p:spPr>
          <a:xfrm>
            <a:off x="457200" y="3794760"/>
            <a:ext cx="4114800" cy="205740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3977640"/>
            <a:ext cx="4114800" cy="365760"/>
          </a:xfrm>
          <a:prstGeom prst="rect">
            <a:avLst/>
          </a:prstGeom>
          <a:noFill/>
        </p:spPr>
        <p:txBody>
          <a:bodyPr wrap="square">
            <a:spAutoFit/>
          </a:bodyPr>
          <a:lstStyle/>
          <a:p>
            <a:pPr algn="ctr">
              <a:defRPr sz="1400" b="1">
                <a:solidFill>
                  <a:srgbClr val="1A2B4A"/>
                </a:solidFill>
              </a:defRPr>
            </a:pPr>
            <a:r>
              <a:t>ECKDATEN DER ZONE</a:t>
            </a:r>
          </a:p>
        </p:txBody>
      </p:sp>
      <p:sp>
        <p:nvSpPr>
          <p:cNvPr id="10" name="TextBox 9"/>
          <p:cNvSpPr txBox="1"/>
          <p:nvPr/>
        </p:nvSpPr>
        <p:spPr>
          <a:xfrm>
            <a:off x="640080" y="4251960"/>
            <a:ext cx="2194560" cy="274320"/>
          </a:xfrm>
          <a:prstGeom prst="rect">
            <a:avLst/>
          </a:prstGeom>
          <a:noFill/>
        </p:spPr>
        <p:txBody>
          <a:bodyPr wrap="square">
            <a:spAutoFit/>
          </a:bodyPr>
          <a:lstStyle/>
          <a:p>
            <a:pPr algn="l">
              <a:defRPr sz="1100" b="1">
                <a:solidFill>
                  <a:srgbClr val="1A2B4A"/>
                </a:solidFill>
              </a:defRPr>
            </a:pPr>
            <a:r>
              <a:t>Bezugs-Baujahr</a:t>
            </a:r>
          </a:p>
        </p:txBody>
      </p:sp>
      <p:sp>
        <p:nvSpPr>
          <p:cNvPr id="11" name="TextBox 10"/>
          <p:cNvSpPr txBox="1"/>
          <p:nvPr/>
        </p:nvSpPr>
        <p:spPr>
          <a:xfrm>
            <a:off x="2834640" y="4251960"/>
            <a:ext cx="1645920" cy="274320"/>
          </a:xfrm>
          <a:prstGeom prst="rect">
            <a:avLst/>
          </a:prstGeom>
          <a:noFill/>
        </p:spPr>
        <p:txBody>
          <a:bodyPr wrap="square">
            <a:spAutoFit/>
          </a:bodyPr>
          <a:lstStyle/>
          <a:p>
            <a:pPr algn="r">
              <a:defRPr sz="1100" b="0">
                <a:solidFill>
                  <a:srgbClr val="555555"/>
                </a:solidFill>
              </a:defRPr>
            </a:pPr>
            <a:r>
              <a:t>1982</a:t>
            </a:r>
          </a:p>
        </p:txBody>
      </p:sp>
      <p:sp>
        <p:nvSpPr>
          <p:cNvPr id="12" name="TextBox 11"/>
          <p:cNvSpPr txBox="1"/>
          <p:nvPr/>
        </p:nvSpPr>
        <p:spPr>
          <a:xfrm>
            <a:off x="640080" y="4544568"/>
            <a:ext cx="2194560" cy="274320"/>
          </a:xfrm>
          <a:prstGeom prst="rect">
            <a:avLst/>
          </a:prstGeom>
          <a:noFill/>
        </p:spPr>
        <p:txBody>
          <a:bodyPr wrap="square">
            <a:spAutoFit/>
          </a:bodyPr>
          <a:lstStyle/>
          <a:p>
            <a:pPr algn="l">
              <a:defRPr sz="1100" b="1">
                <a:solidFill>
                  <a:srgbClr val="1A2B4A"/>
                </a:solidFill>
              </a:defRPr>
            </a:pPr>
            <a:r>
              <a:t>Wohnflächen-Klasse</a:t>
            </a:r>
          </a:p>
        </p:txBody>
      </p:sp>
      <p:sp>
        <p:nvSpPr>
          <p:cNvPr id="13" name="TextBox 12"/>
          <p:cNvSpPr txBox="1"/>
          <p:nvPr/>
        </p:nvSpPr>
        <p:spPr>
          <a:xfrm>
            <a:off x="2834640" y="4544568"/>
            <a:ext cx="1645920" cy="274320"/>
          </a:xfrm>
          <a:prstGeom prst="rect">
            <a:avLst/>
          </a:prstGeom>
          <a:noFill/>
        </p:spPr>
        <p:txBody>
          <a:bodyPr wrap="square">
            <a:spAutoFit/>
          </a:bodyPr>
          <a:lstStyle/>
          <a:p>
            <a:pPr algn="r">
              <a:defRPr sz="1100" b="0">
                <a:solidFill>
                  <a:srgbClr val="555555"/>
                </a:solidFill>
              </a:defRPr>
            </a:pPr>
            <a:r>
              <a:t>148 m²</a:t>
            </a:r>
          </a:p>
        </p:txBody>
      </p:sp>
      <p:sp>
        <p:nvSpPr>
          <p:cNvPr id="14" name="TextBox 13"/>
          <p:cNvSpPr txBox="1"/>
          <p:nvPr/>
        </p:nvSpPr>
        <p:spPr>
          <a:xfrm>
            <a:off x="640080" y="4837176"/>
            <a:ext cx="2194560" cy="274320"/>
          </a:xfrm>
          <a:prstGeom prst="rect">
            <a:avLst/>
          </a:prstGeom>
          <a:noFill/>
        </p:spPr>
        <p:txBody>
          <a:bodyPr wrap="square">
            <a:spAutoFit/>
          </a:bodyPr>
          <a:lstStyle/>
          <a:p>
            <a:pPr algn="l">
              <a:defRPr sz="1100" b="1">
                <a:solidFill>
                  <a:srgbClr val="1A2B4A"/>
                </a:solidFill>
              </a:defRPr>
            </a:pPr>
            <a:r>
              <a:t>Gebäudestandard</a:t>
            </a:r>
          </a:p>
        </p:txBody>
      </p:sp>
      <p:sp>
        <p:nvSpPr>
          <p:cNvPr id="15" name="TextBox 14"/>
          <p:cNvSpPr txBox="1"/>
          <p:nvPr/>
        </p:nvSpPr>
        <p:spPr>
          <a:xfrm>
            <a:off x="2834640" y="4837176"/>
            <a:ext cx="1645920" cy="274320"/>
          </a:xfrm>
          <a:prstGeom prst="rect">
            <a:avLst/>
          </a:prstGeom>
          <a:noFill/>
        </p:spPr>
        <p:txBody>
          <a:bodyPr wrap="square">
            <a:spAutoFit/>
          </a:bodyPr>
          <a:lstStyle/>
          <a:p>
            <a:pPr algn="r">
              <a:defRPr sz="1100" b="0">
                <a:solidFill>
                  <a:srgbClr val="555555"/>
                </a:solidFill>
              </a:defRPr>
            </a:pPr>
            <a:r>
              <a:t>3</a:t>
            </a:r>
          </a:p>
        </p:txBody>
      </p:sp>
      <p:pic>
        <p:nvPicPr>
          <p:cNvPr id="16" name="Picture 15" descr="irw_karte_20260616_125046_poliert.jpg"/>
          <p:cNvPicPr>
            <a:picLocks noChangeAspect="1"/>
          </p:cNvPicPr>
          <p:nvPr/>
        </p:nvPicPr>
        <p:blipFill>
          <a:blip r:embed="rId2"/>
          <a:stretch>
            <a:fillRect/>
          </a:stretch>
        </p:blipFill>
        <p:spPr>
          <a:xfrm>
            <a:off x="4754880" y="1280160"/>
            <a:ext cx="6949440" cy="4572000"/>
          </a:xfrm>
          <a:prstGeom prst="rect">
            <a:avLst/>
          </a:prstGeom>
        </p:spPr>
      </p:pic>
      <p:sp>
        <p:nvSpPr>
          <p:cNvPr id="17" name="TextBox 16"/>
          <p:cNvSpPr txBox="1"/>
          <p:nvPr/>
        </p:nvSpPr>
        <p:spPr>
          <a:xfrm>
            <a:off x="4754880" y="5897880"/>
            <a:ext cx="6949440" cy="274320"/>
          </a:xfrm>
          <a:prstGeom prst="rect">
            <a:avLst/>
          </a:prstGeom>
          <a:noFill/>
        </p:spPr>
        <p:txBody>
          <a:bodyPr wrap="square">
            <a:spAutoFit/>
          </a:bodyPr>
          <a:lstStyle/>
          <a:p>
            <a:pPr algn="l">
              <a:defRPr sz="1000" b="0">
                <a:solidFill>
                  <a:srgbClr val="555555"/>
                </a:solidFill>
              </a:defRPr>
            </a:pPr>
            <a:r>
              <a:t>IRW-Richtwertpunkte im Umfeld · ● = Objekt</a:t>
            </a:r>
          </a:p>
        </p:txBody>
      </p:sp>
      <p:sp>
        <p:nvSpPr>
          <p:cNvPr id="18" name="Rectangle 17"/>
          <p:cNvSpPr/>
          <p:nvPr/>
        </p:nvSpPr>
        <p:spPr>
          <a:xfrm>
            <a:off x="457200" y="6035040"/>
            <a:ext cx="11247120" cy="502920"/>
          </a:xfrm>
          <a:prstGeom prst="rect">
            <a:avLst/>
          </a:prstGeom>
          <a:solidFill>
            <a:srgbClr val="FDEC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640080" y="6080760"/>
            <a:ext cx="10881360" cy="411480"/>
          </a:xfrm>
          <a:prstGeom prst="rect">
            <a:avLst/>
          </a:prstGeom>
          <a:noFill/>
        </p:spPr>
        <p:txBody>
          <a:bodyPr wrap="square">
            <a:spAutoFit/>
          </a:bodyPr>
          <a:lstStyle/>
          <a:p>
            <a:pPr algn="l">
              <a:defRPr sz="1100" b="0">
                <a:solidFill>
                  <a:srgbClr val="C0392B"/>
                </a:solidFill>
              </a:defRPr>
            </a:pPr>
            <a:r>
              <a:t>Marktindikator — KEIN Verkehrswert. Standardisierte Annahmen (Baujahr, Wohnfläche, Standard); individuelle Bewertung erfolgt durch den Makler vor Ort.</a:t>
            </a:r>
          </a:p>
        </p:txBody>
      </p:sp>
      <p:sp>
        <p:nvSpPr>
          <p:cNvPr id="20" name="TextBox 19"/>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BORIS-NRW (Gutachterausschüsse), Datenlizenz Deutschland — Zero — 2.0</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GRUNDSTÜCK</a:t>
            </a:r>
          </a:p>
        </p:txBody>
      </p:sp>
      <p:pic>
        <p:nvPicPr>
          <p:cNvPr id="3" name="Picture 2" descr="grundstueck_20260616_125046.png"/>
          <p:cNvPicPr>
            <a:picLocks noChangeAspect="1"/>
          </p:cNvPicPr>
          <p:nvPr/>
        </p:nvPicPr>
        <p:blipFill>
          <a:blip r:embed="rId2"/>
          <a:stretch>
            <a:fillRect/>
          </a:stretch>
        </p:blipFill>
        <p:spPr>
          <a:xfrm>
            <a:off x="457200" y="1234440"/>
            <a:ext cx="6827520" cy="5120640"/>
          </a:xfrm>
          <a:prstGeom prst="rect">
            <a:avLst/>
          </a:prstGeom>
        </p:spPr>
      </p:pic>
      <p:sp>
        <p:nvSpPr>
          <p:cNvPr id="4" name="Rectangle 3"/>
          <p:cNvSpPr/>
          <p:nvPr/>
        </p:nvSpPr>
        <p:spPr>
          <a:xfrm>
            <a:off x="7589520" y="1371600"/>
            <a:ext cx="4114800" cy="219456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7589520" y="1600200"/>
            <a:ext cx="4114800" cy="457200"/>
          </a:xfrm>
          <a:prstGeom prst="rect">
            <a:avLst/>
          </a:prstGeom>
          <a:noFill/>
        </p:spPr>
        <p:txBody>
          <a:bodyPr wrap="square">
            <a:spAutoFit/>
          </a:bodyPr>
          <a:lstStyle/>
          <a:p>
            <a:pPr algn="ctr">
              <a:defRPr sz="1600" b="0">
                <a:solidFill>
                  <a:srgbClr val="C8D0DE"/>
                </a:solidFill>
              </a:defRPr>
            </a:pPr>
            <a:r>
              <a:t>Grundstücksfläche (amtlich)</a:t>
            </a:r>
          </a:p>
        </p:txBody>
      </p:sp>
      <p:sp>
        <p:nvSpPr>
          <p:cNvPr id="6" name="TextBox 5"/>
          <p:cNvSpPr txBox="1"/>
          <p:nvPr/>
        </p:nvSpPr>
        <p:spPr>
          <a:xfrm>
            <a:off x="7589520" y="2011680"/>
            <a:ext cx="4114800" cy="914400"/>
          </a:xfrm>
          <a:prstGeom prst="rect">
            <a:avLst/>
          </a:prstGeom>
          <a:noFill/>
        </p:spPr>
        <p:txBody>
          <a:bodyPr wrap="square">
            <a:spAutoFit/>
          </a:bodyPr>
          <a:lstStyle/>
          <a:p>
            <a:pPr algn="ctr">
              <a:defRPr sz="4400" b="1">
                <a:solidFill>
                  <a:srgbClr val="FFFFFF"/>
                </a:solidFill>
              </a:defRPr>
            </a:pPr>
            <a:r>
              <a:t>798 m²</a:t>
            </a:r>
          </a:p>
        </p:txBody>
      </p:sp>
      <p:sp>
        <p:nvSpPr>
          <p:cNvPr id="7" name="TextBox 6"/>
          <p:cNvSpPr txBox="1"/>
          <p:nvPr/>
        </p:nvSpPr>
        <p:spPr>
          <a:xfrm>
            <a:off x="7589520" y="2971800"/>
            <a:ext cx="4114800" cy="457200"/>
          </a:xfrm>
          <a:prstGeom prst="rect">
            <a:avLst/>
          </a:prstGeom>
          <a:noFill/>
        </p:spPr>
        <p:txBody>
          <a:bodyPr wrap="square">
            <a:spAutoFit/>
          </a:bodyPr>
          <a:lstStyle/>
          <a:p>
            <a:pPr algn="ctr">
              <a:defRPr sz="1300" b="0">
                <a:solidFill>
                  <a:srgbClr val="C8D0DE"/>
                </a:solidFill>
              </a:defRPr>
            </a:pPr>
            <a:r>
              <a:t>laut Liegenschaftskataster</a:t>
            </a:r>
          </a:p>
        </p:txBody>
      </p:sp>
      <p:sp>
        <p:nvSpPr>
          <p:cNvPr id="8" name="TextBox 7"/>
          <p:cNvSpPr txBox="1"/>
          <p:nvPr/>
        </p:nvSpPr>
        <p:spPr>
          <a:xfrm>
            <a:off x="7589520" y="3886200"/>
            <a:ext cx="2194560" cy="457200"/>
          </a:xfrm>
          <a:prstGeom prst="rect">
            <a:avLst/>
          </a:prstGeom>
          <a:noFill/>
        </p:spPr>
        <p:txBody>
          <a:bodyPr wrap="square">
            <a:spAutoFit/>
          </a:bodyPr>
          <a:lstStyle/>
          <a:p>
            <a:pPr algn="l">
              <a:defRPr sz="1400" b="1">
                <a:solidFill>
                  <a:srgbClr val="1A2B4A"/>
                </a:solidFill>
              </a:defRPr>
            </a:pPr>
            <a:r>
              <a:t>Flurstück</a:t>
            </a:r>
          </a:p>
        </p:txBody>
      </p:sp>
      <p:sp>
        <p:nvSpPr>
          <p:cNvPr id="9" name="TextBox 8"/>
          <p:cNvSpPr txBox="1"/>
          <p:nvPr/>
        </p:nvSpPr>
        <p:spPr>
          <a:xfrm>
            <a:off x="9784080" y="3886200"/>
            <a:ext cx="2194560" cy="457200"/>
          </a:xfrm>
          <a:prstGeom prst="rect">
            <a:avLst/>
          </a:prstGeom>
          <a:noFill/>
        </p:spPr>
        <p:txBody>
          <a:bodyPr wrap="square">
            <a:spAutoFit/>
          </a:bodyPr>
          <a:lstStyle/>
          <a:p>
            <a:pPr algn="l">
              <a:defRPr sz="1400" b="0">
                <a:solidFill>
                  <a:srgbClr val="555555"/>
                </a:solidFill>
              </a:defRPr>
            </a:pPr>
            <a:r>
              <a:t>500</a:t>
            </a:r>
          </a:p>
        </p:txBody>
      </p:sp>
      <p:sp>
        <p:nvSpPr>
          <p:cNvPr id="10" name="TextBox 9"/>
          <p:cNvSpPr txBox="1"/>
          <p:nvPr/>
        </p:nvSpPr>
        <p:spPr>
          <a:xfrm>
            <a:off x="7589520" y="4453128"/>
            <a:ext cx="2194560" cy="457200"/>
          </a:xfrm>
          <a:prstGeom prst="rect">
            <a:avLst/>
          </a:prstGeom>
          <a:noFill/>
        </p:spPr>
        <p:txBody>
          <a:bodyPr wrap="square">
            <a:spAutoFit/>
          </a:bodyPr>
          <a:lstStyle/>
          <a:p>
            <a:pPr algn="l">
              <a:defRPr sz="1400" b="1">
                <a:solidFill>
                  <a:srgbClr val="1A2B4A"/>
                </a:solidFill>
              </a:defRPr>
            </a:pPr>
            <a:r>
              <a:t>Flur</a:t>
            </a:r>
          </a:p>
        </p:txBody>
      </p:sp>
      <p:sp>
        <p:nvSpPr>
          <p:cNvPr id="11" name="TextBox 10"/>
          <p:cNvSpPr txBox="1"/>
          <p:nvPr/>
        </p:nvSpPr>
        <p:spPr>
          <a:xfrm>
            <a:off x="9784080" y="4453128"/>
            <a:ext cx="2194560" cy="457200"/>
          </a:xfrm>
          <a:prstGeom prst="rect">
            <a:avLst/>
          </a:prstGeom>
          <a:noFill/>
        </p:spPr>
        <p:txBody>
          <a:bodyPr wrap="square">
            <a:spAutoFit/>
          </a:bodyPr>
          <a:lstStyle/>
          <a:p>
            <a:pPr algn="l">
              <a:defRPr sz="1400" b="0">
                <a:solidFill>
                  <a:srgbClr val="555555"/>
                </a:solidFill>
              </a:defRPr>
            </a:pPr>
            <a:r>
              <a:t>5</a:t>
            </a:r>
          </a:p>
        </p:txBody>
      </p:sp>
      <p:sp>
        <p:nvSpPr>
          <p:cNvPr id="12" name="TextBox 11"/>
          <p:cNvSpPr txBox="1"/>
          <p:nvPr/>
        </p:nvSpPr>
        <p:spPr>
          <a:xfrm>
            <a:off x="7589520" y="5020056"/>
            <a:ext cx="2194560" cy="457200"/>
          </a:xfrm>
          <a:prstGeom prst="rect">
            <a:avLst/>
          </a:prstGeom>
          <a:noFill/>
        </p:spPr>
        <p:txBody>
          <a:bodyPr wrap="square">
            <a:spAutoFit/>
          </a:bodyPr>
          <a:lstStyle/>
          <a:p>
            <a:pPr algn="l">
              <a:defRPr sz="1400" b="1">
                <a:solidFill>
                  <a:srgbClr val="1A2B4A"/>
                </a:solidFill>
              </a:defRPr>
            </a:pPr>
            <a:r>
              <a:t>Gemarkung</a:t>
            </a:r>
          </a:p>
        </p:txBody>
      </p:sp>
      <p:sp>
        <p:nvSpPr>
          <p:cNvPr id="13" name="TextBox 12"/>
          <p:cNvSpPr txBox="1"/>
          <p:nvPr/>
        </p:nvSpPr>
        <p:spPr>
          <a:xfrm>
            <a:off x="9784080" y="5020056"/>
            <a:ext cx="2194560" cy="457200"/>
          </a:xfrm>
          <a:prstGeom prst="rect">
            <a:avLst/>
          </a:prstGeom>
          <a:noFill/>
        </p:spPr>
        <p:txBody>
          <a:bodyPr wrap="square">
            <a:spAutoFit/>
          </a:bodyPr>
          <a:lstStyle/>
          <a:p>
            <a:pPr algn="l">
              <a:defRPr sz="1400" b="0">
                <a:solidFill>
                  <a:srgbClr val="555555"/>
                </a:solidFill>
              </a:defRPr>
            </a:pPr>
            <a:r>
              <a:t>Wardt</a:t>
            </a:r>
          </a:p>
        </p:txBody>
      </p:sp>
      <p:sp>
        <p:nvSpPr>
          <p:cNvPr id="14" name="TextBox 13"/>
          <p:cNvSpPr txBox="1"/>
          <p:nvPr/>
        </p:nvSpPr>
        <p:spPr>
          <a:xfrm>
            <a:off x="7589520" y="5586984"/>
            <a:ext cx="2194560" cy="457200"/>
          </a:xfrm>
          <a:prstGeom prst="rect">
            <a:avLst/>
          </a:prstGeom>
          <a:noFill/>
        </p:spPr>
        <p:txBody>
          <a:bodyPr wrap="square">
            <a:spAutoFit/>
          </a:bodyPr>
          <a:lstStyle/>
          <a:p>
            <a:pPr algn="l">
              <a:defRPr sz="1400" b="1">
                <a:solidFill>
                  <a:srgbClr val="1A2B4A"/>
                </a:solidFill>
              </a:defRPr>
            </a:pPr>
            <a:r>
              <a:t>Flurstückskennzeichen</a:t>
            </a:r>
          </a:p>
        </p:txBody>
      </p:sp>
      <p:sp>
        <p:nvSpPr>
          <p:cNvPr id="15" name="TextBox 14"/>
          <p:cNvSpPr txBox="1"/>
          <p:nvPr/>
        </p:nvSpPr>
        <p:spPr>
          <a:xfrm>
            <a:off x="9784080" y="5586984"/>
            <a:ext cx="2194560" cy="457200"/>
          </a:xfrm>
          <a:prstGeom prst="rect">
            <a:avLst/>
          </a:prstGeom>
          <a:noFill/>
        </p:spPr>
        <p:txBody>
          <a:bodyPr wrap="square">
            <a:spAutoFit/>
          </a:bodyPr>
          <a:lstStyle/>
          <a:p>
            <a:pPr algn="l">
              <a:defRPr sz="1400" b="0">
                <a:solidFill>
                  <a:srgbClr val="555555"/>
                </a:solidFill>
              </a:defRPr>
            </a:pPr>
            <a:r>
              <a:t>05334300500500______</a:t>
            </a:r>
          </a:p>
        </p:txBody>
      </p:sp>
      <p:sp>
        <p:nvSpPr>
          <p:cNvPr id="16" name="TextBox 15"/>
          <p:cNvSpPr txBox="1"/>
          <p:nvPr/>
        </p:nvSpPr>
        <p:spPr>
          <a:xfrm>
            <a:off x="457200" y="6492240"/>
            <a:ext cx="10881360" cy="320040"/>
          </a:xfrm>
          <a:prstGeom prst="rect">
            <a:avLst/>
          </a:prstGeom>
          <a:noFill/>
        </p:spPr>
        <p:txBody>
          <a:bodyPr wrap="square">
            <a:spAutoFit/>
          </a:bodyPr>
          <a:lstStyle/>
          <a:p>
            <a:pPr algn="l">
              <a:defRPr sz="1100" b="0">
                <a:solidFill>
                  <a:srgbClr val="555555"/>
                </a:solidFill>
              </a:defRPr>
            </a:pPr>
            <a:r>
              <a:t>Maße = Kantenlängen des Flurstücks  ·  Quelle: ALKIS / Geobasis NRW</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BAUKÖRPER</a:t>
            </a:r>
          </a:p>
        </p:txBody>
      </p:sp>
      <p:pic>
        <p:nvPicPr>
          <p:cNvPr id="3" name="Picture 2" descr="baukoerper_20260616_125046.png"/>
          <p:cNvPicPr>
            <a:picLocks noChangeAspect="1"/>
          </p:cNvPicPr>
          <p:nvPr/>
        </p:nvPicPr>
        <p:blipFill>
          <a:blip r:embed="rId2"/>
          <a:stretch>
            <a:fillRect/>
          </a:stretch>
        </p:blipFill>
        <p:spPr>
          <a:xfrm>
            <a:off x="457200" y="1234440"/>
            <a:ext cx="6827520" cy="5120640"/>
          </a:xfrm>
          <a:prstGeom prst="rect">
            <a:avLst/>
          </a:prstGeom>
        </p:spPr>
      </p:pic>
      <p:sp>
        <p:nvSpPr>
          <p:cNvPr id="4" name="Rectangle 3"/>
          <p:cNvSpPr/>
          <p:nvPr/>
        </p:nvSpPr>
        <p:spPr>
          <a:xfrm>
            <a:off x="7589520" y="1371600"/>
            <a:ext cx="4114800" cy="219456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7589520" y="1600200"/>
            <a:ext cx="4114800" cy="457200"/>
          </a:xfrm>
          <a:prstGeom prst="rect">
            <a:avLst/>
          </a:prstGeom>
          <a:noFill/>
        </p:spPr>
        <p:txBody>
          <a:bodyPr wrap="square">
            <a:spAutoFit/>
          </a:bodyPr>
          <a:lstStyle/>
          <a:p>
            <a:pPr algn="ctr">
              <a:defRPr sz="1600" b="0">
                <a:solidFill>
                  <a:srgbClr val="C8D0DE"/>
                </a:solidFill>
              </a:defRPr>
            </a:pPr>
            <a:r>
              <a:t>Hauptgebäude</a:t>
            </a:r>
          </a:p>
        </p:txBody>
      </p:sp>
      <p:sp>
        <p:nvSpPr>
          <p:cNvPr id="6" name="TextBox 5"/>
          <p:cNvSpPr txBox="1"/>
          <p:nvPr/>
        </p:nvSpPr>
        <p:spPr>
          <a:xfrm>
            <a:off x="7589520" y="2011680"/>
            <a:ext cx="4114800" cy="914400"/>
          </a:xfrm>
          <a:prstGeom prst="rect">
            <a:avLst/>
          </a:prstGeom>
          <a:noFill/>
        </p:spPr>
        <p:txBody>
          <a:bodyPr wrap="square">
            <a:spAutoFit/>
          </a:bodyPr>
          <a:lstStyle/>
          <a:p>
            <a:pPr algn="ctr">
              <a:defRPr sz="4400" b="1">
                <a:solidFill>
                  <a:srgbClr val="FFFFFF"/>
                </a:solidFill>
              </a:defRPr>
            </a:pPr>
            <a:r>
              <a:t>164 m²</a:t>
            </a:r>
          </a:p>
        </p:txBody>
      </p:sp>
      <p:sp>
        <p:nvSpPr>
          <p:cNvPr id="7" name="TextBox 6"/>
          <p:cNvSpPr txBox="1"/>
          <p:nvPr/>
        </p:nvSpPr>
        <p:spPr>
          <a:xfrm>
            <a:off x="7589520" y="2971800"/>
            <a:ext cx="4114800" cy="457200"/>
          </a:xfrm>
          <a:prstGeom prst="rect">
            <a:avLst/>
          </a:prstGeom>
          <a:noFill/>
        </p:spPr>
        <p:txBody>
          <a:bodyPr wrap="square">
            <a:spAutoFit/>
          </a:bodyPr>
          <a:lstStyle/>
          <a:p>
            <a:pPr algn="ctr">
              <a:defRPr sz="1300" b="0">
                <a:solidFill>
                  <a:srgbClr val="C8D0DE"/>
                </a:solidFill>
              </a:defRPr>
            </a:pPr>
            <a:r>
              <a:t>Grundfläche, ohne Garage/Nebengebäude</a:t>
            </a:r>
          </a:p>
        </p:txBody>
      </p:sp>
      <p:sp>
        <p:nvSpPr>
          <p:cNvPr id="8" name="TextBox 7"/>
          <p:cNvSpPr txBox="1"/>
          <p:nvPr/>
        </p:nvSpPr>
        <p:spPr>
          <a:xfrm>
            <a:off x="7589520" y="3886200"/>
            <a:ext cx="2926080" cy="457200"/>
          </a:xfrm>
          <a:prstGeom prst="rect">
            <a:avLst/>
          </a:prstGeom>
          <a:noFill/>
        </p:spPr>
        <p:txBody>
          <a:bodyPr wrap="square">
            <a:spAutoFit/>
          </a:bodyPr>
          <a:lstStyle/>
          <a:p>
            <a:pPr algn="l">
              <a:defRPr sz="1300" b="1">
                <a:solidFill>
                  <a:srgbClr val="1A2B4A"/>
                </a:solidFill>
              </a:defRPr>
            </a:pPr>
            <a:r>
              <a:t>Wohnhaus</a:t>
            </a:r>
          </a:p>
        </p:txBody>
      </p:sp>
      <p:sp>
        <p:nvSpPr>
          <p:cNvPr id="9" name="TextBox 8"/>
          <p:cNvSpPr txBox="1"/>
          <p:nvPr/>
        </p:nvSpPr>
        <p:spPr>
          <a:xfrm>
            <a:off x="10515600" y="3886200"/>
            <a:ext cx="1188720" cy="457200"/>
          </a:xfrm>
          <a:prstGeom prst="rect">
            <a:avLst/>
          </a:prstGeom>
          <a:noFill/>
        </p:spPr>
        <p:txBody>
          <a:bodyPr wrap="square">
            <a:spAutoFit/>
          </a:bodyPr>
          <a:lstStyle/>
          <a:p>
            <a:pPr algn="l">
              <a:defRPr sz="1300" b="0">
                <a:solidFill>
                  <a:srgbClr val="555555"/>
                </a:solidFill>
              </a:defRPr>
            </a:pPr>
            <a:r>
              <a:t>164 m²</a:t>
            </a:r>
          </a:p>
        </p:txBody>
      </p:sp>
      <p:sp>
        <p:nvSpPr>
          <p:cNvPr id="10" name="TextBox 9"/>
          <p:cNvSpPr txBox="1"/>
          <p:nvPr/>
        </p:nvSpPr>
        <p:spPr>
          <a:xfrm>
            <a:off x="7589520" y="4343400"/>
            <a:ext cx="2926080" cy="457200"/>
          </a:xfrm>
          <a:prstGeom prst="rect">
            <a:avLst/>
          </a:prstGeom>
          <a:noFill/>
        </p:spPr>
        <p:txBody>
          <a:bodyPr wrap="square">
            <a:spAutoFit/>
          </a:bodyPr>
          <a:lstStyle/>
          <a:p>
            <a:pPr algn="l">
              <a:defRPr sz="1300" b="1">
                <a:solidFill>
                  <a:srgbClr val="1A2B4A"/>
                </a:solidFill>
              </a:defRPr>
            </a:pPr>
            <a:r>
              <a:t>Garage</a:t>
            </a:r>
          </a:p>
        </p:txBody>
      </p:sp>
      <p:sp>
        <p:nvSpPr>
          <p:cNvPr id="11" name="TextBox 10"/>
          <p:cNvSpPr txBox="1"/>
          <p:nvPr/>
        </p:nvSpPr>
        <p:spPr>
          <a:xfrm>
            <a:off x="10515600" y="4343400"/>
            <a:ext cx="1188720" cy="457200"/>
          </a:xfrm>
          <a:prstGeom prst="rect">
            <a:avLst/>
          </a:prstGeom>
          <a:noFill/>
        </p:spPr>
        <p:txBody>
          <a:bodyPr wrap="square">
            <a:spAutoFit/>
          </a:bodyPr>
          <a:lstStyle/>
          <a:p>
            <a:pPr algn="l">
              <a:defRPr sz="1300" b="0">
                <a:solidFill>
                  <a:srgbClr val="555555"/>
                </a:solidFill>
              </a:defRPr>
            </a:pPr>
            <a:r>
              <a:t>32 m²</a:t>
            </a:r>
          </a:p>
        </p:txBody>
      </p:sp>
      <p:sp>
        <p:nvSpPr>
          <p:cNvPr id="12" name="TextBox 11"/>
          <p:cNvSpPr txBox="1"/>
          <p:nvPr/>
        </p:nvSpPr>
        <p:spPr>
          <a:xfrm>
            <a:off x="457200" y="6492240"/>
            <a:ext cx="10881360" cy="411480"/>
          </a:xfrm>
          <a:prstGeom prst="rect">
            <a:avLst/>
          </a:prstGeom>
          <a:noFill/>
        </p:spPr>
        <p:txBody>
          <a:bodyPr wrap="square">
            <a:spAutoFit/>
          </a:bodyPr>
          <a:lstStyle/>
          <a:p>
            <a:pPr algn="l">
              <a:defRPr sz="1100" b="0">
                <a:solidFill>
                  <a:srgbClr val="555555"/>
                </a:solidFill>
              </a:defRPr>
            </a:pPr>
            <a:r>
              <a:t>Flächen je Gebäude aus dem Liegenschaftskataster  ·  Quelle: ALKIS / Geobasis NRW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